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C79135E-A301-4033-95AC-01119BF88BB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6FF6F-D83F-40CC-9A79-776AAA8CC2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A7EBD-2EB5-4704-A842-AE37817F9F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660707-000A-40AF-9DCC-D881EB82D09D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7172" name="Rectangle 2"/>
          <p:cNvSpPr>
            <a:spLocks noChangeArrowheads="1"/>
          </p:cNvSpPr>
          <p:nvPr/>
        </p:nvSpPr>
        <p:spPr bwMode="auto">
          <a:xfrm>
            <a:off x="795338" y="1989138"/>
            <a:ext cx="12192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產業成功</a:t>
            </a:r>
          </a:p>
          <a:p>
            <a:pPr algn="ctr"/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關鍵因素</a:t>
            </a:r>
          </a:p>
        </p:txBody>
      </p:sp>
      <p:sp>
        <p:nvSpPr>
          <p:cNvPr id="17500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日月光由企業核心能力</a:t>
            </a:r>
            <a:br>
              <a:rPr lang="zh-TW" altLang="en-US" smtClean="0"/>
            </a:br>
            <a:r>
              <a:rPr lang="zh-TW" altLang="en-US" smtClean="0"/>
              <a:t>建立企業的知識地圖</a:t>
            </a: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2395538" y="1989138"/>
            <a:ext cx="12192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找出公司</a:t>
            </a:r>
          </a:p>
          <a:p>
            <a:pPr algn="ctr"/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核心產品</a:t>
            </a:r>
          </a:p>
        </p:txBody>
      </p:sp>
      <p:sp>
        <p:nvSpPr>
          <p:cNvPr id="7175" name="Rectangle 5"/>
          <p:cNvSpPr>
            <a:spLocks noChangeArrowheads="1"/>
          </p:cNvSpPr>
          <p:nvPr/>
        </p:nvSpPr>
        <p:spPr bwMode="auto">
          <a:xfrm>
            <a:off x="3995738" y="1989138"/>
            <a:ext cx="12192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產品背後</a:t>
            </a:r>
          </a:p>
          <a:p>
            <a:pPr algn="ctr"/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隱含能力</a:t>
            </a:r>
          </a:p>
        </p:txBody>
      </p:sp>
      <p:sp>
        <p:nvSpPr>
          <p:cNvPr id="7176" name="Rectangle 6"/>
          <p:cNvSpPr>
            <a:spLocks noChangeArrowheads="1"/>
          </p:cNvSpPr>
          <p:nvPr/>
        </p:nvSpPr>
        <p:spPr bwMode="auto">
          <a:xfrm>
            <a:off x="5595938" y="1989138"/>
            <a:ext cx="12192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能力分佈</a:t>
            </a:r>
          </a:p>
          <a:p>
            <a:pPr algn="ctr"/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在各部門</a:t>
            </a:r>
          </a:p>
        </p:txBody>
      </p:sp>
      <p:sp>
        <p:nvSpPr>
          <p:cNvPr id="7177" name="Rectangle 7"/>
          <p:cNvSpPr>
            <a:spLocks noChangeArrowheads="1"/>
          </p:cNvSpPr>
          <p:nvPr/>
        </p:nvSpPr>
        <p:spPr bwMode="auto">
          <a:xfrm>
            <a:off x="7196138" y="1989138"/>
            <a:ext cx="12192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能力對應</a:t>
            </a:r>
          </a:p>
          <a:p>
            <a:pPr algn="ctr"/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到那些知識</a:t>
            </a:r>
          </a:p>
        </p:txBody>
      </p:sp>
      <p:cxnSp>
        <p:nvCxnSpPr>
          <p:cNvPr id="7178" name="AutoShape 8"/>
          <p:cNvCxnSpPr>
            <a:cxnSpLocks noChangeShapeType="1"/>
            <a:stCxn id="7172" idx="3"/>
            <a:endCxn id="7174" idx="1"/>
          </p:cNvCxnSpPr>
          <p:nvPr/>
        </p:nvCxnSpPr>
        <p:spPr bwMode="auto">
          <a:xfrm>
            <a:off x="2014538" y="2370138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7179" name="AutoShape 9"/>
          <p:cNvCxnSpPr>
            <a:cxnSpLocks noChangeShapeType="1"/>
            <a:stCxn id="7174" idx="3"/>
            <a:endCxn id="7175" idx="1"/>
          </p:cNvCxnSpPr>
          <p:nvPr/>
        </p:nvCxnSpPr>
        <p:spPr bwMode="auto">
          <a:xfrm>
            <a:off x="3614738" y="2370138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7180" name="AutoShape 10"/>
          <p:cNvCxnSpPr>
            <a:cxnSpLocks noChangeShapeType="1"/>
            <a:stCxn id="7175" idx="3"/>
            <a:endCxn id="7176" idx="1"/>
          </p:cNvCxnSpPr>
          <p:nvPr/>
        </p:nvCxnSpPr>
        <p:spPr bwMode="auto">
          <a:xfrm>
            <a:off x="5214938" y="2370138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7181" name="AutoShape 11"/>
          <p:cNvCxnSpPr>
            <a:cxnSpLocks noChangeShapeType="1"/>
            <a:stCxn id="7176" idx="3"/>
            <a:endCxn id="7177" idx="1"/>
          </p:cNvCxnSpPr>
          <p:nvPr/>
        </p:nvCxnSpPr>
        <p:spPr bwMode="auto">
          <a:xfrm>
            <a:off x="6815138" y="2370138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pic>
        <p:nvPicPr>
          <p:cNvPr id="7182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14738" y="3567113"/>
            <a:ext cx="1092200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170" name="Object 13"/>
          <p:cNvGraphicFramePr>
            <a:graphicFrameLocks noChangeAspect="1"/>
          </p:cNvGraphicFramePr>
          <p:nvPr/>
        </p:nvGraphicFramePr>
        <p:xfrm>
          <a:off x="4679950" y="3565525"/>
          <a:ext cx="1146175" cy="1204913"/>
        </p:xfrm>
        <a:graphic>
          <a:graphicData uri="http://schemas.openxmlformats.org/presentationml/2006/ole">
            <p:oleObj spid="_x0000_s1026" name="點陣圖影像" r:id="rId4" imgW="2000000" imgH="2104918" progId="Paint.Picture">
              <p:embed/>
            </p:oleObj>
          </a:graphicData>
        </a:graphic>
      </p:graphicFrame>
      <p:sp>
        <p:nvSpPr>
          <p:cNvPr id="7183" name="Text Box 14"/>
          <p:cNvSpPr txBox="1">
            <a:spLocks noChangeArrowheads="1"/>
          </p:cNvSpPr>
          <p:nvPr/>
        </p:nvSpPr>
        <p:spPr bwMode="auto">
          <a:xfrm>
            <a:off x="4756150" y="35893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200">
                <a:solidFill>
                  <a:schemeClr val="bg2"/>
                </a:solidFill>
                <a:latin typeface="Times New Roman" pitchFamily="18" charset="0"/>
              </a:rPr>
              <a:t>製造</a:t>
            </a:r>
          </a:p>
          <a:p>
            <a:r>
              <a:rPr lang="zh-TW" altLang="en-US" sz="1200">
                <a:solidFill>
                  <a:schemeClr val="bg2"/>
                </a:solidFill>
                <a:latin typeface="Times New Roman" pitchFamily="18" charset="0"/>
              </a:rPr>
              <a:t>知識</a:t>
            </a:r>
          </a:p>
        </p:txBody>
      </p:sp>
      <p:sp>
        <p:nvSpPr>
          <p:cNvPr id="7184" name="Text Box 15"/>
          <p:cNvSpPr txBox="1">
            <a:spLocks noChangeArrowheads="1"/>
          </p:cNvSpPr>
          <p:nvPr/>
        </p:nvSpPr>
        <p:spPr bwMode="auto">
          <a:xfrm>
            <a:off x="4752975" y="411321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200">
                <a:solidFill>
                  <a:schemeClr val="bg2"/>
                </a:solidFill>
                <a:latin typeface="Times New Roman" pitchFamily="18" charset="0"/>
              </a:rPr>
              <a:t>銷售</a:t>
            </a:r>
          </a:p>
          <a:p>
            <a:r>
              <a:rPr lang="zh-TW" altLang="en-US" sz="1200">
                <a:solidFill>
                  <a:schemeClr val="bg2"/>
                </a:solidFill>
                <a:latin typeface="Times New Roman" pitchFamily="18" charset="0"/>
              </a:rPr>
              <a:t>知識</a:t>
            </a:r>
          </a:p>
        </p:txBody>
      </p:sp>
      <p:sp>
        <p:nvSpPr>
          <p:cNvPr id="7185" name="Text Box 16"/>
          <p:cNvSpPr txBox="1">
            <a:spLocks noChangeArrowheads="1"/>
          </p:cNvSpPr>
          <p:nvPr/>
        </p:nvSpPr>
        <p:spPr bwMode="auto">
          <a:xfrm>
            <a:off x="5297488" y="35845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200">
                <a:solidFill>
                  <a:schemeClr val="bg2"/>
                </a:solidFill>
                <a:latin typeface="Times New Roman" pitchFamily="18" charset="0"/>
              </a:rPr>
              <a:t>研發</a:t>
            </a:r>
          </a:p>
          <a:p>
            <a:r>
              <a:rPr lang="zh-TW" altLang="en-US" sz="1200">
                <a:solidFill>
                  <a:schemeClr val="bg2"/>
                </a:solidFill>
                <a:latin typeface="Times New Roman" pitchFamily="18" charset="0"/>
              </a:rPr>
              <a:t>知識</a:t>
            </a:r>
          </a:p>
        </p:txBody>
      </p:sp>
      <p:sp>
        <p:nvSpPr>
          <p:cNvPr id="7186" name="Text Box 17"/>
          <p:cNvSpPr txBox="1">
            <a:spLocks noChangeArrowheads="1"/>
          </p:cNvSpPr>
          <p:nvPr/>
        </p:nvSpPr>
        <p:spPr bwMode="auto">
          <a:xfrm>
            <a:off x="4165600" y="41036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200">
                <a:solidFill>
                  <a:schemeClr val="bg2"/>
                </a:solidFill>
                <a:latin typeface="Times New Roman" pitchFamily="18" charset="0"/>
              </a:rPr>
              <a:t>管理</a:t>
            </a:r>
          </a:p>
          <a:p>
            <a:r>
              <a:rPr lang="zh-TW" altLang="en-US" sz="1200">
                <a:solidFill>
                  <a:schemeClr val="bg2"/>
                </a:solidFill>
                <a:latin typeface="Times New Roman" pitchFamily="18" charset="0"/>
              </a:rPr>
              <a:t>知識</a:t>
            </a:r>
          </a:p>
        </p:txBody>
      </p:sp>
      <p:sp>
        <p:nvSpPr>
          <p:cNvPr id="7187" name="Text Box 18"/>
          <p:cNvSpPr txBox="1">
            <a:spLocks noChangeArrowheads="1"/>
          </p:cNvSpPr>
          <p:nvPr/>
        </p:nvSpPr>
        <p:spPr bwMode="auto">
          <a:xfrm>
            <a:off x="4140200" y="35845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200">
                <a:solidFill>
                  <a:schemeClr val="bg2"/>
                </a:solidFill>
                <a:latin typeface="Times New Roman" pitchFamily="18" charset="0"/>
              </a:rPr>
              <a:t>產品</a:t>
            </a:r>
          </a:p>
          <a:p>
            <a:r>
              <a:rPr lang="zh-TW" altLang="en-US" sz="1200">
                <a:solidFill>
                  <a:schemeClr val="bg2"/>
                </a:solidFill>
                <a:latin typeface="Times New Roman" pitchFamily="18" charset="0"/>
              </a:rPr>
              <a:t>知識</a:t>
            </a:r>
          </a:p>
        </p:txBody>
      </p:sp>
      <p:sp>
        <p:nvSpPr>
          <p:cNvPr id="7188" name="Text Box 19"/>
          <p:cNvSpPr txBox="1">
            <a:spLocks noChangeArrowheads="1"/>
          </p:cNvSpPr>
          <p:nvPr/>
        </p:nvSpPr>
        <p:spPr bwMode="auto">
          <a:xfrm>
            <a:off x="4308475" y="4713288"/>
            <a:ext cx="1098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知識地圖</a:t>
            </a:r>
          </a:p>
        </p:txBody>
      </p:sp>
      <p:sp>
        <p:nvSpPr>
          <p:cNvPr id="7189" name="AutoShape 20"/>
          <p:cNvSpPr>
            <a:spLocks noChangeArrowheads="1"/>
          </p:cNvSpPr>
          <p:nvPr/>
        </p:nvSpPr>
        <p:spPr bwMode="auto">
          <a:xfrm rot="5400000" flipV="1">
            <a:off x="6510338" y="3055938"/>
            <a:ext cx="1447800" cy="1447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6974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532" y="0"/>
                </a:moveTo>
                <a:lnTo>
                  <a:pt x="11463" y="7200"/>
                </a:lnTo>
                <a:lnTo>
                  <a:pt x="14549" y="7200"/>
                </a:lnTo>
                <a:lnTo>
                  <a:pt x="14549" y="16974"/>
                </a:lnTo>
                <a:lnTo>
                  <a:pt x="0" y="16974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DDC330-5B44-4764-842B-62885A97A2F6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261123" name="AutoShape 2"/>
          <p:cNvSpPr>
            <a:spLocks noChangeArrowheads="1"/>
          </p:cNvSpPr>
          <p:nvPr/>
        </p:nvSpPr>
        <p:spPr bwMode="auto">
          <a:xfrm>
            <a:off x="4114800" y="2181225"/>
            <a:ext cx="45720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33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1124" name="Oval 3"/>
          <p:cNvSpPr>
            <a:spLocks noChangeArrowheads="1"/>
          </p:cNvSpPr>
          <p:nvPr/>
        </p:nvSpPr>
        <p:spPr bwMode="auto">
          <a:xfrm>
            <a:off x="541338" y="954088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zh-TW" altLang="en-US" sz="1600">
                <a:latin typeface="標楷體" pitchFamily="65" charset="-120"/>
                <a:ea typeface="標楷體" pitchFamily="65" charset="-120"/>
              </a:rPr>
              <a:t>開始</a:t>
            </a:r>
          </a:p>
        </p:txBody>
      </p:sp>
      <p:sp>
        <p:nvSpPr>
          <p:cNvPr id="261125" name="Rectangle 4"/>
          <p:cNvSpPr>
            <a:spLocks noChangeArrowheads="1"/>
          </p:cNvSpPr>
          <p:nvPr/>
        </p:nvSpPr>
        <p:spPr bwMode="auto">
          <a:xfrm>
            <a:off x="5145088" y="4151313"/>
            <a:ext cx="26225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zh-TW" altLang="en-US" sz="1600" b="1">
                <a:latin typeface="標楷體" pitchFamily="65" charset="-120"/>
                <a:ea typeface="標楷體" pitchFamily="65" charset="-120"/>
              </a:rPr>
              <a:t>高階主管組</a:t>
            </a:r>
            <a:r>
              <a:rPr kumimoji="0" lang="en-US" altLang="zh-TW" sz="1600" b="1">
                <a:latin typeface="標楷體" pitchFamily="65" charset="-120"/>
                <a:ea typeface="標楷體" pitchFamily="65" charset="-120"/>
              </a:rPr>
              <a:t>Team</a:t>
            </a:r>
            <a:r>
              <a:rPr kumimoji="0" lang="zh-TW" altLang="en-US" sz="1600" b="1">
                <a:latin typeface="標楷體" pitchFamily="65" charset="-120"/>
                <a:ea typeface="標楷體" pitchFamily="65" charset="-120"/>
              </a:rPr>
              <a:t>投票表決之</a:t>
            </a:r>
          </a:p>
          <a:p>
            <a:pPr eaLnBrk="0" hangingPunct="0"/>
            <a:r>
              <a:rPr kumimoji="0" lang="en-US" altLang="zh-TW" sz="1600" b="1"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1600" b="1">
                <a:latin typeface="標楷體" pitchFamily="65" charset="-120"/>
                <a:ea typeface="標楷體" pitchFamily="65" charset="-120"/>
              </a:rPr>
              <a:t>建議使用 </a:t>
            </a:r>
            <a:r>
              <a:rPr kumimoji="0" lang="en-US" altLang="zh-TW" sz="1600" b="1">
                <a:latin typeface="標楷體" pitchFamily="65" charset="-120"/>
                <a:ea typeface="標楷體" pitchFamily="65" charset="-120"/>
              </a:rPr>
              <a:t>AHP </a:t>
            </a:r>
            <a:r>
              <a:rPr kumimoji="0" lang="zh-TW" altLang="en-US" sz="1600" b="1">
                <a:latin typeface="標楷體" pitchFamily="65" charset="-120"/>
                <a:ea typeface="標楷體" pitchFamily="65" charset="-120"/>
              </a:rPr>
              <a:t>決策法</a:t>
            </a:r>
            <a:r>
              <a:rPr kumimoji="0" lang="en-US" altLang="zh-TW" sz="1600" b="1"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pic>
        <p:nvPicPr>
          <p:cNvPr id="261126" name="Picture 5" descr="開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48006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1127" name="Rectangle 6"/>
          <p:cNvSpPr>
            <a:spLocks noChangeArrowheads="1"/>
          </p:cNvSpPr>
          <p:nvPr/>
        </p:nvSpPr>
        <p:spPr bwMode="auto">
          <a:xfrm>
            <a:off x="1162050" y="890588"/>
            <a:ext cx="18097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zh-TW" altLang="en-US" sz="1600" b="1">
                <a:latin typeface="標楷體" pitchFamily="65" charset="-120"/>
                <a:ea typeface="標楷體" pitchFamily="65" charset="-120"/>
              </a:rPr>
              <a:t>由產出列出產業的</a:t>
            </a:r>
          </a:p>
          <a:p>
            <a:pPr eaLnBrk="0" hangingPunct="0"/>
            <a:r>
              <a:rPr kumimoji="0" lang="zh-TW" altLang="en-US" sz="1600" b="1">
                <a:latin typeface="標楷體" pitchFamily="65" charset="-120"/>
                <a:ea typeface="標楷體" pitchFamily="65" charset="-120"/>
              </a:rPr>
              <a:t>成功致勝關鍵因素</a:t>
            </a:r>
          </a:p>
        </p:txBody>
      </p:sp>
      <p:sp>
        <p:nvSpPr>
          <p:cNvPr id="261128" name="Rectangle 7"/>
          <p:cNvSpPr>
            <a:spLocks noChangeArrowheads="1"/>
          </p:cNvSpPr>
          <p:nvPr/>
        </p:nvSpPr>
        <p:spPr bwMode="auto">
          <a:xfrm>
            <a:off x="611188" y="3860800"/>
            <a:ext cx="3435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zh-TW" altLang="en-US" sz="1600" b="1">
                <a:latin typeface="標楷體" pitchFamily="65" charset="-120"/>
                <a:ea typeface="標楷體" pitchFamily="65" charset="-120"/>
              </a:rPr>
              <a:t>導出公司的核心競爭能力及需求知識</a:t>
            </a:r>
          </a:p>
        </p:txBody>
      </p:sp>
      <p:sp>
        <p:nvSpPr>
          <p:cNvPr id="261129" name="AutoShape 8"/>
          <p:cNvSpPr>
            <a:spLocks noChangeArrowheads="1"/>
          </p:cNvSpPr>
          <p:nvPr/>
        </p:nvSpPr>
        <p:spPr bwMode="auto">
          <a:xfrm>
            <a:off x="6629400" y="3581400"/>
            <a:ext cx="485775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333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261130" name="Rectangle 9"/>
          <p:cNvSpPr>
            <a:spLocks noChangeArrowheads="1"/>
          </p:cNvSpPr>
          <p:nvPr/>
        </p:nvSpPr>
        <p:spPr bwMode="auto">
          <a:xfrm>
            <a:off x="5102225" y="933450"/>
            <a:ext cx="24193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zh-TW" altLang="en-US" sz="1600" b="1">
                <a:latin typeface="標楷體" pitchFamily="65" charset="-120"/>
                <a:ea typeface="標楷體" pitchFamily="65" charset="-120"/>
              </a:rPr>
              <a:t>分析公司主要利潤流入的</a:t>
            </a:r>
          </a:p>
          <a:p>
            <a:pPr eaLnBrk="0" hangingPunct="0"/>
            <a:r>
              <a:rPr kumimoji="0" lang="zh-TW" altLang="en-US" sz="1600" b="1">
                <a:latin typeface="標楷體" pitchFamily="65" charset="-120"/>
                <a:ea typeface="標楷體" pitchFamily="65" charset="-120"/>
              </a:rPr>
              <a:t>核心產品</a:t>
            </a:r>
          </a:p>
        </p:txBody>
      </p:sp>
      <p:sp>
        <p:nvSpPr>
          <p:cNvPr id="261131" name="AutoShape 10"/>
          <p:cNvSpPr>
            <a:spLocks noChangeArrowheads="1"/>
          </p:cNvSpPr>
          <p:nvPr/>
        </p:nvSpPr>
        <p:spPr bwMode="auto">
          <a:xfrm flipH="1">
            <a:off x="4495800" y="5334000"/>
            <a:ext cx="45720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33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1132" name="Text Box 11"/>
          <p:cNvSpPr txBox="1">
            <a:spLocks noChangeArrowheads="1"/>
          </p:cNvSpPr>
          <p:nvPr/>
        </p:nvSpPr>
        <p:spPr bwMode="auto">
          <a:xfrm>
            <a:off x="8828088" y="0"/>
            <a:ext cx="282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zh-TW" sz="1600">
                <a:latin typeface="Times New Roman" pitchFamily="18" charset="0"/>
              </a:rPr>
              <a:t>*</a:t>
            </a:r>
          </a:p>
        </p:txBody>
      </p:sp>
      <p:sp>
        <p:nvSpPr>
          <p:cNvPr id="1746956" name="Rectangle 1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日月光核心能力分析示意圖</a:t>
            </a:r>
          </a:p>
        </p:txBody>
      </p:sp>
      <p:graphicFrame>
        <p:nvGraphicFramePr>
          <p:cNvPr id="1747056" name="Group 112"/>
          <p:cNvGraphicFramePr>
            <a:graphicFrameLocks noGrp="1"/>
          </p:cNvGraphicFramePr>
          <p:nvPr/>
        </p:nvGraphicFramePr>
        <p:xfrm>
          <a:off x="762000" y="1611313"/>
          <a:ext cx="2667000" cy="2020008"/>
        </p:xfrm>
        <a:graphic>
          <a:graphicData uri="http://schemas.openxmlformats.org/drawingml/2006/table">
            <a:tbl>
              <a:tblPr/>
              <a:tblGrid>
                <a:gridCol w="369888"/>
                <a:gridCol w="849312"/>
                <a:gridCol w="1447800"/>
              </a:tblGrid>
              <a:tr h="120650">
                <a:tc row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產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出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Quality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品質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領先的製程技術能力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206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製程創新的能力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206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產品良率控制能力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906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Cost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成本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規模經濟能力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206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全面成本控制能力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206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Delivery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效率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交貨穩定度的控制能力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206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製造週期縮短能力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3493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New Product Development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新產品開發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產品開發與規劃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206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技術研發能力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21748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廠商技術合作關係的掌握狀況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47053" name="Group 109"/>
          <p:cNvGraphicFramePr>
            <a:graphicFrameLocks noGrp="1"/>
          </p:cNvGraphicFramePr>
          <p:nvPr/>
        </p:nvGraphicFramePr>
        <p:xfrm>
          <a:off x="5257800" y="1754188"/>
          <a:ext cx="3201988" cy="1476000"/>
        </p:xfrm>
        <a:graphic>
          <a:graphicData uri="http://schemas.openxmlformats.org/drawingml/2006/table">
            <a:tbl>
              <a:tblPr/>
              <a:tblGrid>
                <a:gridCol w="354013"/>
                <a:gridCol w="812800"/>
                <a:gridCol w="1382712"/>
                <a:gridCol w="652463"/>
              </a:tblGrid>
              <a:tr h="1206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核心產品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</a:tr>
              <a:tr h="120650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產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出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品質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領先的製程技術能力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V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</a:tr>
              <a:tr h="11906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成本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規模經濟能力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V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</a:tr>
              <a:tr h="1206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效率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製造週期縮短能力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V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</a:tr>
              <a:tr h="13493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新產品開發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產品開發與規劃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V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</a:tr>
              <a:tr h="1206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技術研發能力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V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47055" name="Group 111"/>
          <p:cNvGraphicFramePr>
            <a:graphicFrameLocks noGrp="1"/>
          </p:cNvGraphicFramePr>
          <p:nvPr/>
        </p:nvGraphicFramePr>
        <p:xfrm>
          <a:off x="468313" y="4221163"/>
          <a:ext cx="3816350" cy="2190752"/>
        </p:xfrm>
        <a:graphic>
          <a:graphicData uri="http://schemas.openxmlformats.org/drawingml/2006/table">
            <a:tbl>
              <a:tblPr/>
              <a:tblGrid>
                <a:gridCol w="284162"/>
                <a:gridCol w="654050"/>
                <a:gridCol w="1116013"/>
                <a:gridCol w="587375"/>
                <a:gridCol w="587375"/>
                <a:gridCol w="587375"/>
              </a:tblGrid>
              <a:tr h="54768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核心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產品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分佈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部門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發展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547688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產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出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成本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規模經濟能力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製造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工程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/>
                          <a:ea typeface="標楷體" pitchFamily="65" charset="-120"/>
                        </a:rPr>
                        <a:t>…</a:t>
                      </a:r>
                      <a:endParaRPr kumimoji="1" lang="en-US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/>
                          <a:ea typeface="標楷體" pitchFamily="65" charset="-120"/>
                        </a:rPr>
                        <a:t>…</a:t>
                      </a:r>
                      <a:endParaRPr kumimoji="1" lang="en-US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54768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效率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製造週期縮短能力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研發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製造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/>
                          <a:ea typeface="標楷體" pitchFamily="65" charset="-120"/>
                        </a:rPr>
                        <a:t>…</a:t>
                      </a:r>
                      <a:endParaRPr kumimoji="1" lang="en-US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/>
                          <a:ea typeface="標楷體" pitchFamily="65" charset="-120"/>
                        </a:rPr>
                        <a:t>…</a:t>
                      </a:r>
                      <a:endParaRPr kumimoji="1" lang="en-US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54768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新產品開發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技術研發能力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研發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工程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/>
                          <a:ea typeface="標楷體" pitchFamily="65" charset="-120"/>
                        </a:rPr>
                        <a:t>…</a:t>
                      </a:r>
                      <a:endParaRPr kumimoji="1" lang="en-US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/>
                          <a:ea typeface="標楷體" pitchFamily="65" charset="-120"/>
                        </a:rPr>
                        <a:t>…</a:t>
                      </a:r>
                      <a:endParaRPr kumimoji="1" lang="en-US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cxnSp>
        <p:nvCxnSpPr>
          <p:cNvPr id="261228" name="AutoShape 107"/>
          <p:cNvCxnSpPr>
            <a:cxnSpLocks noChangeShapeType="1"/>
            <a:stCxn id="261124" idx="6"/>
            <a:endCxn id="261127" idx="1"/>
          </p:cNvCxnSpPr>
          <p:nvPr/>
        </p:nvCxnSpPr>
        <p:spPr bwMode="auto">
          <a:xfrm flipV="1">
            <a:off x="998538" y="1181100"/>
            <a:ext cx="163512" cy="1588"/>
          </a:xfrm>
          <a:prstGeom prst="bentConnector3">
            <a:avLst>
              <a:gd name="adj1" fmla="val 4951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CF5AE5-425E-4203-ABAB-0EFED9C425DB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747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3600" smtClean="0"/>
              <a:t>日月光如何找出企業所需要的知識</a:t>
            </a:r>
          </a:p>
        </p:txBody>
      </p:sp>
      <p:sp>
        <p:nvSpPr>
          <p:cNvPr id="262148" name="Rectangle 3"/>
          <p:cNvSpPr>
            <a:spLocks noChangeArrowheads="1"/>
          </p:cNvSpPr>
          <p:nvPr/>
        </p:nvSpPr>
        <p:spPr bwMode="auto">
          <a:xfrm>
            <a:off x="3924300" y="1196975"/>
            <a:ext cx="1524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部門工作</a:t>
            </a:r>
          </a:p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程序分析</a:t>
            </a:r>
          </a:p>
        </p:txBody>
      </p:sp>
      <p:sp>
        <p:nvSpPr>
          <p:cNvPr id="262149" name="Rectangle 4"/>
          <p:cNvSpPr>
            <a:spLocks noChangeArrowheads="1"/>
          </p:cNvSpPr>
          <p:nvPr/>
        </p:nvSpPr>
        <p:spPr bwMode="auto">
          <a:xfrm>
            <a:off x="3924300" y="2187575"/>
            <a:ext cx="1524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部門工作</a:t>
            </a:r>
          </a:p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內容盤點</a:t>
            </a:r>
          </a:p>
        </p:txBody>
      </p:sp>
      <p:sp>
        <p:nvSpPr>
          <p:cNvPr id="262150" name="Rectangle 5"/>
          <p:cNvSpPr>
            <a:spLocks noChangeArrowheads="1"/>
          </p:cNvSpPr>
          <p:nvPr/>
        </p:nvSpPr>
        <p:spPr bwMode="auto">
          <a:xfrm>
            <a:off x="3924300" y="3101975"/>
            <a:ext cx="1524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工作知識</a:t>
            </a:r>
          </a:p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需求分析</a:t>
            </a:r>
          </a:p>
        </p:txBody>
      </p:sp>
      <p:sp>
        <p:nvSpPr>
          <p:cNvPr id="262151" name="Rectangle 6"/>
          <p:cNvSpPr>
            <a:spLocks noChangeArrowheads="1"/>
          </p:cNvSpPr>
          <p:nvPr/>
        </p:nvSpPr>
        <p:spPr bwMode="auto">
          <a:xfrm>
            <a:off x="6362700" y="4168775"/>
            <a:ext cx="1524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企業知識</a:t>
            </a:r>
          </a:p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分類</a:t>
            </a:r>
          </a:p>
        </p:txBody>
      </p:sp>
      <p:sp>
        <p:nvSpPr>
          <p:cNvPr id="262152" name="Rectangle 7"/>
          <p:cNvSpPr>
            <a:spLocks noChangeArrowheads="1"/>
          </p:cNvSpPr>
          <p:nvPr/>
        </p:nvSpPr>
        <p:spPr bwMode="auto">
          <a:xfrm>
            <a:off x="6362700" y="5159375"/>
            <a:ext cx="1524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界定知識</a:t>
            </a:r>
          </a:p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運用範圍</a:t>
            </a:r>
          </a:p>
        </p:txBody>
      </p:sp>
      <p:sp>
        <p:nvSpPr>
          <p:cNvPr id="262153" name="Rectangle 8"/>
          <p:cNvSpPr>
            <a:spLocks noChangeArrowheads="1"/>
          </p:cNvSpPr>
          <p:nvPr/>
        </p:nvSpPr>
        <p:spPr bwMode="auto">
          <a:xfrm>
            <a:off x="1485900" y="4168775"/>
            <a:ext cx="1524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職位分析</a:t>
            </a:r>
          </a:p>
        </p:txBody>
      </p:sp>
      <p:sp>
        <p:nvSpPr>
          <p:cNvPr id="262154" name="Rectangle 9"/>
          <p:cNvSpPr>
            <a:spLocks noChangeArrowheads="1"/>
          </p:cNvSpPr>
          <p:nvPr/>
        </p:nvSpPr>
        <p:spPr bwMode="auto">
          <a:xfrm>
            <a:off x="1485900" y="5159375"/>
            <a:ext cx="1524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工作分析</a:t>
            </a:r>
          </a:p>
        </p:txBody>
      </p:sp>
      <p:cxnSp>
        <p:nvCxnSpPr>
          <p:cNvPr id="262155" name="AutoShape 10"/>
          <p:cNvCxnSpPr>
            <a:cxnSpLocks noChangeShapeType="1"/>
            <a:stCxn id="262148" idx="2"/>
            <a:endCxn id="262149" idx="0"/>
          </p:cNvCxnSpPr>
          <p:nvPr/>
        </p:nvCxnSpPr>
        <p:spPr bwMode="auto">
          <a:xfrm>
            <a:off x="4686300" y="1806575"/>
            <a:ext cx="0" cy="381000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62156" name="AutoShape 11"/>
          <p:cNvCxnSpPr>
            <a:cxnSpLocks noChangeShapeType="1"/>
            <a:stCxn id="262149" idx="2"/>
            <a:endCxn id="262150" idx="0"/>
          </p:cNvCxnSpPr>
          <p:nvPr/>
        </p:nvCxnSpPr>
        <p:spPr bwMode="auto">
          <a:xfrm>
            <a:off x="4686300" y="2797175"/>
            <a:ext cx="0" cy="304800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62157" name="AutoShape 12"/>
          <p:cNvCxnSpPr>
            <a:cxnSpLocks noChangeShapeType="1"/>
            <a:stCxn id="262150" idx="2"/>
            <a:endCxn id="262151" idx="0"/>
          </p:cNvCxnSpPr>
          <p:nvPr/>
        </p:nvCxnSpPr>
        <p:spPr bwMode="auto">
          <a:xfrm rot="16200000" flipH="1">
            <a:off x="5676900" y="2720975"/>
            <a:ext cx="457200" cy="24384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62158" name="AutoShape 13"/>
          <p:cNvCxnSpPr>
            <a:cxnSpLocks noChangeShapeType="1"/>
            <a:stCxn id="262151" idx="2"/>
            <a:endCxn id="262152" idx="0"/>
          </p:cNvCxnSpPr>
          <p:nvPr/>
        </p:nvCxnSpPr>
        <p:spPr bwMode="auto">
          <a:xfrm rot="5400000">
            <a:off x="6934200" y="4968875"/>
            <a:ext cx="3810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62159" name="AutoShape 14"/>
          <p:cNvCxnSpPr>
            <a:cxnSpLocks noChangeShapeType="1"/>
            <a:stCxn id="262150" idx="2"/>
            <a:endCxn id="262153" idx="0"/>
          </p:cNvCxnSpPr>
          <p:nvPr/>
        </p:nvCxnSpPr>
        <p:spPr bwMode="auto">
          <a:xfrm rot="5400000">
            <a:off x="3238500" y="2720975"/>
            <a:ext cx="457200" cy="24384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62160" name="AutoShape 15"/>
          <p:cNvCxnSpPr>
            <a:cxnSpLocks noChangeShapeType="1"/>
            <a:stCxn id="262153" idx="2"/>
            <a:endCxn id="262154" idx="0"/>
          </p:cNvCxnSpPr>
          <p:nvPr/>
        </p:nvCxnSpPr>
        <p:spPr bwMode="auto">
          <a:xfrm rot="5400000">
            <a:off x="2057400" y="4968875"/>
            <a:ext cx="3810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747984" name="Rectangle 16"/>
          <p:cNvSpPr>
            <a:spLocks noChangeArrowheads="1"/>
          </p:cNvSpPr>
          <p:nvPr/>
        </p:nvSpPr>
        <p:spPr bwMode="auto">
          <a:xfrm>
            <a:off x="4000500" y="5159375"/>
            <a:ext cx="1524000" cy="609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000" tIns="46800" rIns="90000" bIns="46800" anchor="ctr"/>
          <a:lstStyle/>
          <a:p>
            <a:pPr algn="ctr">
              <a:defRPr/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企業所需知識</a:t>
            </a:r>
          </a:p>
        </p:txBody>
      </p:sp>
      <p:cxnSp>
        <p:nvCxnSpPr>
          <p:cNvPr id="262162" name="AutoShape 17"/>
          <p:cNvCxnSpPr>
            <a:cxnSpLocks noChangeShapeType="1"/>
            <a:stCxn id="262154" idx="3"/>
            <a:endCxn id="1747984" idx="1"/>
          </p:cNvCxnSpPr>
          <p:nvPr/>
        </p:nvCxnSpPr>
        <p:spPr bwMode="auto">
          <a:xfrm>
            <a:off x="3009900" y="5464175"/>
            <a:ext cx="9906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62163" name="AutoShape 18"/>
          <p:cNvCxnSpPr>
            <a:cxnSpLocks noChangeShapeType="1"/>
            <a:stCxn id="262152" idx="1"/>
            <a:endCxn id="1747984" idx="3"/>
          </p:cNvCxnSpPr>
          <p:nvPr/>
        </p:nvCxnSpPr>
        <p:spPr bwMode="auto">
          <a:xfrm rot="10800000">
            <a:off x="5524500" y="5464175"/>
            <a:ext cx="8382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21CC9-0DF6-4C20-ADD4-CB68A6782A4E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263171" name="Rectangle 2"/>
          <p:cNvSpPr>
            <a:spLocks noChangeArrowheads="1"/>
          </p:cNvSpPr>
          <p:nvPr/>
        </p:nvSpPr>
        <p:spPr bwMode="auto">
          <a:xfrm>
            <a:off x="5761038" y="4873625"/>
            <a:ext cx="685800" cy="685800"/>
          </a:xfrm>
          <a:prstGeom prst="rect">
            <a:avLst/>
          </a:prstGeom>
          <a:solidFill>
            <a:srgbClr val="66FF33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33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品管</a:t>
            </a:r>
          </a:p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手法</a:t>
            </a:r>
          </a:p>
        </p:txBody>
      </p:sp>
      <p:sp>
        <p:nvSpPr>
          <p:cNvPr id="263172" name="Rectangle 3"/>
          <p:cNvSpPr>
            <a:spLocks noChangeArrowheads="1"/>
          </p:cNvSpPr>
          <p:nvPr/>
        </p:nvSpPr>
        <p:spPr bwMode="auto">
          <a:xfrm>
            <a:off x="685800" y="3819525"/>
            <a:ext cx="685800" cy="685800"/>
          </a:xfrm>
          <a:prstGeom prst="rect">
            <a:avLst/>
          </a:prstGeom>
          <a:solidFill>
            <a:srgbClr val="00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行銷</a:t>
            </a:r>
          </a:p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知識</a:t>
            </a:r>
          </a:p>
        </p:txBody>
      </p:sp>
      <p:sp>
        <p:nvSpPr>
          <p:cNvPr id="263173" name="Rectangle 4"/>
          <p:cNvSpPr>
            <a:spLocks noChangeArrowheads="1"/>
          </p:cNvSpPr>
          <p:nvPr/>
        </p:nvSpPr>
        <p:spPr bwMode="auto">
          <a:xfrm>
            <a:off x="2152650" y="5181600"/>
            <a:ext cx="685800" cy="685800"/>
          </a:xfrm>
          <a:prstGeom prst="rect">
            <a:avLst/>
          </a:prstGeom>
          <a:solidFill>
            <a:srgbClr val="FFFF9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製程</a:t>
            </a:r>
          </a:p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知識</a:t>
            </a:r>
          </a:p>
        </p:txBody>
      </p:sp>
      <p:sp>
        <p:nvSpPr>
          <p:cNvPr id="263174" name="Rectangle 5"/>
          <p:cNvSpPr>
            <a:spLocks noChangeArrowheads="1"/>
          </p:cNvSpPr>
          <p:nvPr/>
        </p:nvSpPr>
        <p:spPr bwMode="auto">
          <a:xfrm>
            <a:off x="2152650" y="4481513"/>
            <a:ext cx="685800" cy="685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機台</a:t>
            </a:r>
          </a:p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知識</a:t>
            </a:r>
          </a:p>
        </p:txBody>
      </p:sp>
      <p:sp>
        <p:nvSpPr>
          <p:cNvPr id="263175" name="Rectangle 6"/>
          <p:cNvSpPr>
            <a:spLocks noChangeArrowheads="1"/>
          </p:cNvSpPr>
          <p:nvPr/>
        </p:nvSpPr>
        <p:spPr bwMode="auto">
          <a:xfrm>
            <a:off x="3657600" y="4419600"/>
            <a:ext cx="685800" cy="685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機台</a:t>
            </a:r>
          </a:p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知識</a:t>
            </a:r>
          </a:p>
        </p:txBody>
      </p:sp>
      <p:sp>
        <p:nvSpPr>
          <p:cNvPr id="263176" name="Rectangle 7"/>
          <p:cNvSpPr>
            <a:spLocks noChangeArrowheads="1"/>
          </p:cNvSpPr>
          <p:nvPr/>
        </p:nvSpPr>
        <p:spPr bwMode="auto">
          <a:xfrm>
            <a:off x="6034088" y="2833688"/>
            <a:ext cx="685800" cy="685800"/>
          </a:xfrm>
          <a:prstGeom prst="rect">
            <a:avLst/>
          </a:prstGeom>
          <a:solidFill>
            <a:srgbClr val="66FF33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33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品管</a:t>
            </a:r>
          </a:p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手法</a:t>
            </a:r>
          </a:p>
        </p:txBody>
      </p:sp>
      <p:sp>
        <p:nvSpPr>
          <p:cNvPr id="1749000" name="Rectangle 8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8153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3600" smtClean="0">
                <a:latin typeface="標楷體" pitchFamily="65" charset="-120"/>
              </a:rPr>
              <a:t>日月光企業需求知識與職務技能結合</a:t>
            </a:r>
          </a:p>
        </p:txBody>
      </p:sp>
      <p:sp>
        <p:nvSpPr>
          <p:cNvPr id="263178" name="Rectangle 9"/>
          <p:cNvSpPr>
            <a:spLocks noChangeArrowheads="1"/>
          </p:cNvSpPr>
          <p:nvPr/>
        </p:nvSpPr>
        <p:spPr bwMode="auto">
          <a:xfrm>
            <a:off x="6034088" y="2147888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產品</a:t>
            </a:r>
          </a:p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知識</a:t>
            </a:r>
          </a:p>
        </p:txBody>
      </p:sp>
      <p:sp>
        <p:nvSpPr>
          <p:cNvPr id="263179" name="Rectangle 10"/>
          <p:cNvSpPr>
            <a:spLocks noChangeArrowheads="1"/>
          </p:cNvSpPr>
          <p:nvPr/>
        </p:nvSpPr>
        <p:spPr bwMode="auto">
          <a:xfrm>
            <a:off x="6753225" y="2833688"/>
            <a:ext cx="685800" cy="685800"/>
          </a:xfrm>
          <a:prstGeom prst="rect">
            <a:avLst/>
          </a:prstGeom>
          <a:solidFill>
            <a:srgbClr val="FFFF9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製程</a:t>
            </a:r>
          </a:p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知識</a:t>
            </a:r>
          </a:p>
        </p:txBody>
      </p:sp>
      <p:sp>
        <p:nvSpPr>
          <p:cNvPr id="263180" name="Rectangle 11"/>
          <p:cNvSpPr>
            <a:spLocks noChangeArrowheads="1"/>
          </p:cNvSpPr>
          <p:nvPr/>
        </p:nvSpPr>
        <p:spPr bwMode="auto">
          <a:xfrm>
            <a:off x="6753225" y="2133600"/>
            <a:ext cx="685800" cy="685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機台</a:t>
            </a:r>
          </a:p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知識</a:t>
            </a:r>
          </a:p>
        </p:txBody>
      </p:sp>
      <p:sp>
        <p:nvSpPr>
          <p:cNvPr id="263181" name="Text Box 12"/>
          <p:cNvSpPr txBox="1">
            <a:spLocks noChangeArrowheads="1"/>
          </p:cNvSpPr>
          <p:nvPr/>
        </p:nvSpPr>
        <p:spPr bwMode="auto">
          <a:xfrm>
            <a:off x="669925" y="21288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業務</a:t>
            </a:r>
          </a:p>
        </p:txBody>
      </p:sp>
      <p:sp>
        <p:nvSpPr>
          <p:cNvPr id="263182" name="Text Box 13"/>
          <p:cNvSpPr txBox="1">
            <a:spLocks noChangeArrowheads="1"/>
          </p:cNvSpPr>
          <p:nvPr/>
        </p:nvSpPr>
        <p:spPr bwMode="auto">
          <a:xfrm>
            <a:off x="2209800" y="1984375"/>
            <a:ext cx="1098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研發</a:t>
            </a:r>
          </a:p>
          <a:p>
            <a:pPr eaLnBrk="0" hangingPunct="0"/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工程師</a:t>
            </a:r>
          </a:p>
        </p:txBody>
      </p:sp>
      <p:sp>
        <p:nvSpPr>
          <p:cNvPr id="263183" name="Text Box 14"/>
          <p:cNvSpPr txBox="1">
            <a:spLocks noChangeArrowheads="1"/>
          </p:cNvSpPr>
          <p:nvPr/>
        </p:nvSpPr>
        <p:spPr bwMode="auto">
          <a:xfrm>
            <a:off x="3657600" y="1982788"/>
            <a:ext cx="1098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維修</a:t>
            </a:r>
          </a:p>
          <a:p>
            <a:pPr eaLnBrk="0" hangingPunct="0"/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工程師</a:t>
            </a:r>
          </a:p>
        </p:txBody>
      </p:sp>
      <p:sp>
        <p:nvSpPr>
          <p:cNvPr id="263184" name="Rectangle 15"/>
          <p:cNvSpPr>
            <a:spLocks noChangeArrowheads="1"/>
          </p:cNvSpPr>
          <p:nvPr/>
        </p:nvSpPr>
        <p:spPr bwMode="auto">
          <a:xfrm>
            <a:off x="3657600" y="3733800"/>
            <a:ext cx="685800" cy="685800"/>
          </a:xfrm>
          <a:prstGeom prst="rect">
            <a:avLst/>
          </a:prstGeom>
          <a:solidFill>
            <a:srgbClr val="66FF33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33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品管</a:t>
            </a:r>
          </a:p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手法</a:t>
            </a:r>
          </a:p>
        </p:txBody>
      </p:sp>
      <p:sp>
        <p:nvSpPr>
          <p:cNvPr id="263185" name="Rectangle 16"/>
          <p:cNvSpPr>
            <a:spLocks noChangeArrowheads="1"/>
          </p:cNvSpPr>
          <p:nvPr/>
        </p:nvSpPr>
        <p:spPr bwMode="auto">
          <a:xfrm>
            <a:off x="685800" y="31242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產品</a:t>
            </a:r>
          </a:p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知識</a:t>
            </a:r>
          </a:p>
        </p:txBody>
      </p:sp>
      <p:sp>
        <p:nvSpPr>
          <p:cNvPr id="263186" name="Rectangle 17"/>
          <p:cNvSpPr>
            <a:spLocks noChangeArrowheads="1"/>
          </p:cNvSpPr>
          <p:nvPr/>
        </p:nvSpPr>
        <p:spPr bwMode="auto">
          <a:xfrm>
            <a:off x="2152650" y="3781425"/>
            <a:ext cx="685800" cy="685800"/>
          </a:xfrm>
          <a:prstGeom prst="rect">
            <a:avLst/>
          </a:prstGeom>
          <a:solidFill>
            <a:srgbClr val="66FF33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33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品管</a:t>
            </a:r>
          </a:p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手法</a:t>
            </a:r>
          </a:p>
        </p:txBody>
      </p:sp>
      <p:sp>
        <p:nvSpPr>
          <p:cNvPr id="263187" name="Rectangle 18"/>
          <p:cNvSpPr>
            <a:spLocks noChangeArrowheads="1"/>
          </p:cNvSpPr>
          <p:nvPr/>
        </p:nvSpPr>
        <p:spPr bwMode="auto">
          <a:xfrm>
            <a:off x="2152650" y="3095625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產品</a:t>
            </a:r>
          </a:p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知識</a:t>
            </a:r>
            <a:endParaRPr kumimoji="0" lang="zh-TW" altLang="en-US" sz="2400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3188" name="Rectangle 19"/>
          <p:cNvSpPr>
            <a:spLocks noChangeArrowheads="1"/>
          </p:cNvSpPr>
          <p:nvPr/>
        </p:nvSpPr>
        <p:spPr bwMode="auto">
          <a:xfrm>
            <a:off x="3657600" y="3095625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產品</a:t>
            </a:r>
          </a:p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知識</a:t>
            </a:r>
          </a:p>
        </p:txBody>
      </p:sp>
      <p:sp>
        <p:nvSpPr>
          <p:cNvPr id="263189" name="Rectangle 20"/>
          <p:cNvSpPr>
            <a:spLocks noChangeArrowheads="1"/>
          </p:cNvSpPr>
          <p:nvPr/>
        </p:nvSpPr>
        <p:spPr bwMode="auto">
          <a:xfrm>
            <a:off x="7467600" y="2833688"/>
            <a:ext cx="685800" cy="685800"/>
          </a:xfrm>
          <a:prstGeom prst="rect">
            <a:avLst/>
          </a:prstGeom>
          <a:solidFill>
            <a:srgbClr val="00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行銷</a:t>
            </a:r>
          </a:p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知識</a:t>
            </a:r>
          </a:p>
        </p:txBody>
      </p:sp>
      <p:cxnSp>
        <p:nvCxnSpPr>
          <p:cNvPr id="263190" name="AutoShape 21"/>
          <p:cNvCxnSpPr>
            <a:cxnSpLocks noChangeShapeType="1"/>
            <a:stCxn id="263181" idx="1"/>
            <a:endCxn id="263185" idx="1"/>
          </p:cNvCxnSpPr>
          <p:nvPr/>
        </p:nvCxnSpPr>
        <p:spPr bwMode="auto">
          <a:xfrm rot="10800000" flipH="1" flipV="1">
            <a:off x="669925" y="2357438"/>
            <a:ext cx="15875" cy="1109662"/>
          </a:xfrm>
          <a:prstGeom prst="bentConnector3">
            <a:avLst>
              <a:gd name="adj1" fmla="val -144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63191" name="AutoShape 22"/>
          <p:cNvCxnSpPr>
            <a:cxnSpLocks noChangeShapeType="1"/>
            <a:stCxn id="263181" idx="1"/>
            <a:endCxn id="263172" idx="1"/>
          </p:cNvCxnSpPr>
          <p:nvPr/>
        </p:nvCxnSpPr>
        <p:spPr bwMode="auto">
          <a:xfrm rot="10800000" flipH="1" flipV="1">
            <a:off x="669925" y="2357438"/>
            <a:ext cx="15875" cy="1804987"/>
          </a:xfrm>
          <a:prstGeom prst="bentConnector3">
            <a:avLst>
              <a:gd name="adj1" fmla="val -144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63192" name="AutoShape 23"/>
          <p:cNvCxnSpPr>
            <a:cxnSpLocks noChangeShapeType="1"/>
            <a:stCxn id="263182" idx="1"/>
            <a:endCxn id="263187" idx="1"/>
          </p:cNvCxnSpPr>
          <p:nvPr/>
        </p:nvCxnSpPr>
        <p:spPr bwMode="auto">
          <a:xfrm rot="10800000" flipV="1">
            <a:off x="2152650" y="2395538"/>
            <a:ext cx="57150" cy="1042987"/>
          </a:xfrm>
          <a:prstGeom prst="bentConnector3">
            <a:avLst>
              <a:gd name="adj1" fmla="val 5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63193" name="AutoShape 24"/>
          <p:cNvCxnSpPr>
            <a:cxnSpLocks noChangeShapeType="1"/>
            <a:stCxn id="263182" idx="1"/>
            <a:endCxn id="263186" idx="1"/>
          </p:cNvCxnSpPr>
          <p:nvPr/>
        </p:nvCxnSpPr>
        <p:spPr bwMode="auto">
          <a:xfrm rot="10800000" flipV="1">
            <a:off x="2152650" y="2395538"/>
            <a:ext cx="57150" cy="1728787"/>
          </a:xfrm>
          <a:prstGeom prst="bentConnector3">
            <a:avLst>
              <a:gd name="adj1" fmla="val 5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63194" name="AutoShape 25"/>
          <p:cNvCxnSpPr>
            <a:cxnSpLocks noChangeShapeType="1"/>
            <a:stCxn id="263182" idx="1"/>
            <a:endCxn id="263174" idx="1"/>
          </p:cNvCxnSpPr>
          <p:nvPr/>
        </p:nvCxnSpPr>
        <p:spPr bwMode="auto">
          <a:xfrm rot="10800000" flipV="1">
            <a:off x="2152650" y="2395538"/>
            <a:ext cx="57150" cy="2428875"/>
          </a:xfrm>
          <a:prstGeom prst="bentConnector3">
            <a:avLst>
              <a:gd name="adj1" fmla="val 5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63195" name="AutoShape 26"/>
          <p:cNvCxnSpPr>
            <a:cxnSpLocks noChangeShapeType="1"/>
            <a:stCxn id="263182" idx="1"/>
            <a:endCxn id="263173" idx="1"/>
          </p:cNvCxnSpPr>
          <p:nvPr/>
        </p:nvCxnSpPr>
        <p:spPr bwMode="auto">
          <a:xfrm rot="10800000" flipV="1">
            <a:off x="2152650" y="2395538"/>
            <a:ext cx="57150" cy="3128962"/>
          </a:xfrm>
          <a:prstGeom prst="bentConnector3">
            <a:avLst>
              <a:gd name="adj1" fmla="val 5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63196" name="AutoShape 27"/>
          <p:cNvCxnSpPr>
            <a:cxnSpLocks noChangeShapeType="1"/>
            <a:stCxn id="263183" idx="1"/>
            <a:endCxn id="263175" idx="1"/>
          </p:cNvCxnSpPr>
          <p:nvPr/>
        </p:nvCxnSpPr>
        <p:spPr bwMode="auto">
          <a:xfrm rot="10800000" flipH="1" flipV="1">
            <a:off x="3657600" y="2393950"/>
            <a:ext cx="1588" cy="2368550"/>
          </a:xfrm>
          <a:prstGeom prst="bentConnector3">
            <a:avLst>
              <a:gd name="adj1" fmla="val -1440000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63197" name="AutoShape 28"/>
          <p:cNvCxnSpPr>
            <a:cxnSpLocks noChangeShapeType="1"/>
            <a:stCxn id="263183" idx="1"/>
            <a:endCxn id="263188" idx="1"/>
          </p:cNvCxnSpPr>
          <p:nvPr/>
        </p:nvCxnSpPr>
        <p:spPr bwMode="auto">
          <a:xfrm rot="10800000" flipH="1" flipV="1">
            <a:off x="3657600" y="2393950"/>
            <a:ext cx="1588" cy="1044575"/>
          </a:xfrm>
          <a:prstGeom prst="bentConnector3">
            <a:avLst>
              <a:gd name="adj1" fmla="val -1440000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63198" name="AutoShape 29"/>
          <p:cNvSpPr>
            <a:spLocks/>
          </p:cNvSpPr>
          <p:nvPr/>
        </p:nvSpPr>
        <p:spPr bwMode="auto">
          <a:xfrm>
            <a:off x="6478588" y="4249738"/>
            <a:ext cx="457200" cy="1981200"/>
          </a:xfrm>
          <a:prstGeom prst="leftBrace">
            <a:avLst>
              <a:gd name="adj1" fmla="val 3611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3199" name="Text Box 30"/>
          <p:cNvSpPr txBox="1">
            <a:spLocks noChangeArrowheads="1"/>
          </p:cNvSpPr>
          <p:nvPr/>
        </p:nvSpPr>
        <p:spPr bwMode="auto">
          <a:xfrm>
            <a:off x="5700713" y="42497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知識</a:t>
            </a:r>
          </a:p>
        </p:txBody>
      </p:sp>
      <p:sp>
        <p:nvSpPr>
          <p:cNvPr id="263200" name="Text Box 31"/>
          <p:cNvSpPr txBox="1">
            <a:spLocks noChangeArrowheads="1"/>
          </p:cNvSpPr>
          <p:nvPr/>
        </p:nvSpPr>
        <p:spPr bwMode="auto">
          <a:xfrm>
            <a:off x="6996113" y="4157663"/>
            <a:ext cx="120015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2000" b="1">
                <a:latin typeface="標楷體" pitchFamily="65" charset="-120"/>
                <a:ea typeface="標楷體" pitchFamily="65" charset="-120"/>
              </a:rPr>
              <a:t>1.</a:t>
            </a:r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柏拉圖</a:t>
            </a:r>
          </a:p>
          <a:p>
            <a:pPr eaLnBrk="0" hangingPunct="0"/>
            <a:r>
              <a:rPr kumimoji="0" lang="en-US" altLang="zh-TW" sz="2000" b="1">
                <a:latin typeface="標楷體" pitchFamily="65" charset="-120"/>
                <a:ea typeface="標楷體" pitchFamily="65" charset="-120"/>
              </a:rPr>
              <a:t>2.</a:t>
            </a:r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魚骨圖</a:t>
            </a:r>
          </a:p>
          <a:p>
            <a:pPr eaLnBrk="0" hangingPunct="0"/>
            <a:r>
              <a:rPr kumimoji="0" lang="en-US" altLang="zh-TW" sz="2000" b="1">
                <a:latin typeface="標楷體" pitchFamily="65" charset="-120"/>
                <a:ea typeface="標楷體" pitchFamily="65" charset="-120"/>
              </a:rPr>
              <a:t>3.</a:t>
            </a:r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管制圖</a:t>
            </a:r>
          </a:p>
          <a:p>
            <a:pPr eaLnBrk="0" hangingPunct="0"/>
            <a:r>
              <a:rPr kumimoji="0" lang="en-US" altLang="zh-TW" sz="2000" b="1">
                <a:latin typeface="標楷體" pitchFamily="65" charset="-120"/>
                <a:ea typeface="標楷體" pitchFamily="65" charset="-120"/>
              </a:rPr>
              <a:t>4.</a:t>
            </a:r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層別法</a:t>
            </a:r>
          </a:p>
          <a:p>
            <a:pPr eaLnBrk="0" hangingPunct="0"/>
            <a:r>
              <a:rPr kumimoji="0" lang="en-US" altLang="zh-TW" sz="2000" b="1">
                <a:latin typeface="標楷體" pitchFamily="65" charset="-120"/>
                <a:ea typeface="標楷體" pitchFamily="65" charset="-120"/>
              </a:rPr>
              <a:t>5.</a:t>
            </a:r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檢查表</a:t>
            </a:r>
          </a:p>
          <a:p>
            <a:pPr eaLnBrk="0" hangingPunct="0"/>
            <a:r>
              <a:rPr kumimoji="0" lang="en-US" altLang="zh-TW" sz="2000" b="1">
                <a:latin typeface="標楷體" pitchFamily="65" charset="-120"/>
                <a:ea typeface="標楷體" pitchFamily="65" charset="-120"/>
              </a:rPr>
              <a:t>6.</a:t>
            </a:r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直方圖</a:t>
            </a:r>
          </a:p>
          <a:p>
            <a:pPr eaLnBrk="0" hangingPunct="0"/>
            <a:r>
              <a:rPr kumimoji="0" lang="en-US" altLang="zh-TW" sz="2000" b="1">
                <a:latin typeface="標楷體" pitchFamily="65" charset="-120"/>
                <a:ea typeface="標楷體" pitchFamily="65" charset="-120"/>
              </a:rPr>
              <a:t>7.</a:t>
            </a:r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散佈圖</a:t>
            </a:r>
          </a:p>
        </p:txBody>
      </p:sp>
      <p:sp>
        <p:nvSpPr>
          <p:cNvPr id="263201" name="Text Box 32"/>
          <p:cNvSpPr txBox="1">
            <a:spLocks noChangeArrowheads="1"/>
          </p:cNvSpPr>
          <p:nvPr/>
        </p:nvSpPr>
        <p:spPr bwMode="auto">
          <a:xfrm>
            <a:off x="6096000" y="1524000"/>
            <a:ext cx="262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企業需求知識分類</a:t>
            </a:r>
          </a:p>
        </p:txBody>
      </p:sp>
      <p:sp>
        <p:nvSpPr>
          <p:cNvPr id="263202" name="Text Box 33"/>
          <p:cNvSpPr txBox="1">
            <a:spLocks noChangeArrowheads="1"/>
          </p:cNvSpPr>
          <p:nvPr/>
        </p:nvSpPr>
        <p:spPr bwMode="auto">
          <a:xfrm>
            <a:off x="7164388" y="37163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單元</a:t>
            </a:r>
          </a:p>
        </p:txBody>
      </p:sp>
      <p:cxnSp>
        <p:nvCxnSpPr>
          <p:cNvPr id="263203" name="AutoShape 34"/>
          <p:cNvCxnSpPr>
            <a:cxnSpLocks noChangeShapeType="1"/>
            <a:stCxn id="263183" idx="1"/>
            <a:endCxn id="263184" idx="1"/>
          </p:cNvCxnSpPr>
          <p:nvPr/>
        </p:nvCxnSpPr>
        <p:spPr bwMode="auto">
          <a:xfrm rot="10800000" flipH="1" flipV="1">
            <a:off x="3657600" y="2393950"/>
            <a:ext cx="1588" cy="1682750"/>
          </a:xfrm>
          <a:prstGeom prst="bentConnector3">
            <a:avLst>
              <a:gd name="adj1" fmla="val -1440000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F12C82-E98C-4B2E-A70D-1E4D30732D70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751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日月光的知識地圖概念</a:t>
            </a:r>
          </a:p>
        </p:txBody>
      </p:sp>
      <p:sp>
        <p:nvSpPr>
          <p:cNvPr id="264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1557338"/>
            <a:ext cx="7772400" cy="4114800"/>
          </a:xfrm>
        </p:spPr>
        <p:txBody>
          <a:bodyPr/>
          <a:lstStyle/>
          <a:p>
            <a:pPr eaLnBrk="1" hangingPunct="1"/>
            <a:r>
              <a:rPr lang="zh-TW" altLang="en-US" sz="2800" smtClean="0"/>
              <a:t>知識地圖的目的是為求「發展」企業核心能力， 並非為了「管理」企業的能力。</a:t>
            </a:r>
          </a:p>
          <a:p>
            <a:pPr eaLnBrk="1" hangingPunct="1"/>
            <a:r>
              <a:rPr lang="zh-TW" altLang="en-US" sz="2800" smtClean="0"/>
              <a:t>不是所有企業的知識都是要由企業內部來發展，很多知識是可以在外部找得到的，直接購買或者由外部訓練而取得。</a:t>
            </a:r>
          </a:p>
          <a:p>
            <a:pPr eaLnBrk="1" hangingPunct="1"/>
            <a:r>
              <a:rPr lang="zh-TW" altLang="en-US" sz="2800" smtClean="0"/>
              <a:t>知識地圖可以告訴企業，核心能力的知識分佈情況如何，例如每一類知識有多少文件</a:t>
            </a:r>
            <a:r>
              <a:rPr lang="en-US" altLang="zh-TW" sz="2800" smtClean="0"/>
              <a:t>? </a:t>
            </a:r>
            <a:r>
              <a:rPr lang="zh-TW" altLang="en-US" sz="2800" smtClean="0"/>
              <a:t>其品質如何</a:t>
            </a:r>
            <a:r>
              <a:rPr lang="en-US" altLang="zh-TW" sz="2800" smtClean="0"/>
              <a:t>? </a:t>
            </a:r>
            <a:r>
              <a:rPr lang="zh-TW" altLang="en-US" sz="2800" smtClean="0"/>
              <a:t>企業由此知識地圖對其核心能力的知識掌握可以一目瞭然。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87BF82-572E-4C04-8239-E27510AD1545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76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56197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3200" smtClean="0"/>
              <a:t>知識盤點流程圖</a:t>
            </a:r>
            <a:r>
              <a:rPr lang="zh-TW" altLang="en-US" sz="3600" smtClean="0"/>
              <a:t> </a:t>
            </a:r>
          </a:p>
        </p:txBody>
      </p:sp>
      <p:sp>
        <p:nvSpPr>
          <p:cNvPr id="265220" name="Rectangle 3"/>
          <p:cNvSpPr>
            <a:spLocks noChangeArrowheads="1"/>
          </p:cNvSpPr>
          <p:nvPr/>
        </p:nvSpPr>
        <p:spPr bwMode="auto">
          <a:xfrm>
            <a:off x="4067175" y="692150"/>
            <a:ext cx="1008063" cy="288925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1400" b="1">
                <a:ea typeface="標楷體" pitchFamily="65" charset="-120"/>
              </a:rPr>
              <a:t>知識盤點</a:t>
            </a:r>
          </a:p>
        </p:txBody>
      </p:sp>
      <p:sp>
        <p:nvSpPr>
          <p:cNvPr id="265221" name="Rectangle 4"/>
          <p:cNvSpPr>
            <a:spLocks noChangeArrowheads="1"/>
          </p:cNvSpPr>
          <p:nvPr/>
        </p:nvSpPr>
        <p:spPr bwMode="auto">
          <a:xfrm>
            <a:off x="2771775" y="1196975"/>
            <a:ext cx="3600450" cy="649288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1400" b="1">
                <a:solidFill>
                  <a:schemeClr val="bg2"/>
                </a:solidFill>
                <a:ea typeface="標楷體" pitchFamily="65" charset="-120"/>
              </a:rPr>
              <a:t>先清楚界定：</a:t>
            </a:r>
          </a:p>
          <a:p>
            <a:pPr algn="ctr"/>
            <a:r>
              <a:rPr lang="zh-TW" altLang="en-US" sz="1400" b="1">
                <a:solidFill>
                  <a:schemeClr val="bg2"/>
                </a:solidFill>
                <a:ea typeface="標楷體" pitchFamily="65" charset="-120"/>
              </a:rPr>
              <a:t>企業的專業知識種類及知識來源管道為何？</a:t>
            </a:r>
          </a:p>
          <a:p>
            <a:pPr algn="ctr"/>
            <a:r>
              <a:rPr lang="zh-TW" altLang="en-US" sz="1400" b="1">
                <a:solidFill>
                  <a:schemeClr val="bg2"/>
                </a:solidFill>
                <a:ea typeface="標楷體" pitchFamily="65" charset="-120"/>
              </a:rPr>
              <a:t>顧客需求之服務領域種類及需求管道為何？</a:t>
            </a:r>
          </a:p>
        </p:txBody>
      </p:sp>
      <p:sp>
        <p:nvSpPr>
          <p:cNvPr id="265222" name="Rectangle 5"/>
          <p:cNvSpPr>
            <a:spLocks noChangeArrowheads="1"/>
          </p:cNvSpPr>
          <p:nvPr/>
        </p:nvSpPr>
        <p:spPr bwMode="auto">
          <a:xfrm>
            <a:off x="3754438" y="2060575"/>
            <a:ext cx="1655762" cy="2889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1400" b="1">
                <a:ea typeface="標楷體" pitchFamily="65" charset="-120"/>
              </a:rPr>
              <a:t>設計知識盤點問卷</a:t>
            </a:r>
          </a:p>
        </p:txBody>
      </p:sp>
      <p:sp>
        <p:nvSpPr>
          <p:cNvPr id="265223" name="Rectangle 6"/>
          <p:cNvSpPr>
            <a:spLocks noChangeArrowheads="1"/>
          </p:cNvSpPr>
          <p:nvPr/>
        </p:nvSpPr>
        <p:spPr bwMode="auto">
          <a:xfrm>
            <a:off x="1331913" y="2781300"/>
            <a:ext cx="3168650" cy="287338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1400" b="1">
                <a:ea typeface="標楷體" pitchFamily="65" charset="-120"/>
              </a:rPr>
              <a:t>針對企業員工之專業領域進行知識盤點</a:t>
            </a:r>
          </a:p>
        </p:txBody>
      </p:sp>
      <p:sp>
        <p:nvSpPr>
          <p:cNvPr id="265224" name="Rectangle 7"/>
          <p:cNvSpPr>
            <a:spLocks noChangeArrowheads="1"/>
          </p:cNvSpPr>
          <p:nvPr/>
        </p:nvSpPr>
        <p:spPr bwMode="auto">
          <a:xfrm>
            <a:off x="4787900" y="2781300"/>
            <a:ext cx="3168650" cy="287338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1400" b="1">
                <a:ea typeface="標楷體" pitchFamily="65" charset="-120"/>
              </a:rPr>
              <a:t>針對顧客所需之服務領域進行知識盤點</a:t>
            </a:r>
          </a:p>
        </p:txBody>
      </p:sp>
      <p:sp>
        <p:nvSpPr>
          <p:cNvPr id="265225" name="Rectangle 8"/>
          <p:cNvSpPr>
            <a:spLocks noChangeArrowheads="1"/>
          </p:cNvSpPr>
          <p:nvPr/>
        </p:nvSpPr>
        <p:spPr bwMode="auto">
          <a:xfrm>
            <a:off x="1331913" y="3500438"/>
            <a:ext cx="287337" cy="13684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zh-TW" altLang="en-US" sz="1400" b="1">
                <a:ea typeface="標楷體" pitchFamily="65" charset="-120"/>
              </a:rPr>
              <a:t>知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識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來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源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管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道</a:t>
            </a:r>
          </a:p>
        </p:txBody>
      </p:sp>
      <p:sp>
        <p:nvSpPr>
          <p:cNvPr id="265226" name="Rectangle 9"/>
          <p:cNvSpPr>
            <a:spLocks noChangeArrowheads="1"/>
          </p:cNvSpPr>
          <p:nvPr/>
        </p:nvSpPr>
        <p:spPr bwMode="auto">
          <a:xfrm>
            <a:off x="2051050" y="3500438"/>
            <a:ext cx="287338" cy="13684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zh-TW" altLang="en-US" sz="1400" b="1">
                <a:ea typeface="標楷體" pitchFamily="65" charset="-120"/>
              </a:rPr>
              <a:t>專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業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知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識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領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域</a:t>
            </a:r>
          </a:p>
        </p:txBody>
      </p:sp>
      <p:sp>
        <p:nvSpPr>
          <p:cNvPr id="265227" name="Rectangle 10"/>
          <p:cNvSpPr>
            <a:spLocks noChangeArrowheads="1"/>
          </p:cNvSpPr>
          <p:nvPr/>
        </p:nvSpPr>
        <p:spPr bwMode="auto">
          <a:xfrm>
            <a:off x="3492500" y="3500438"/>
            <a:ext cx="287338" cy="13684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zh-TW" altLang="en-US" sz="1400" b="1">
                <a:ea typeface="標楷體" pitchFamily="65" charset="-120"/>
              </a:rPr>
              <a:t>競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爭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策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略</a:t>
            </a:r>
          </a:p>
        </p:txBody>
      </p:sp>
      <p:sp>
        <p:nvSpPr>
          <p:cNvPr id="265228" name="Rectangle 11"/>
          <p:cNvSpPr>
            <a:spLocks noChangeArrowheads="1"/>
          </p:cNvSpPr>
          <p:nvPr/>
        </p:nvSpPr>
        <p:spPr bwMode="auto">
          <a:xfrm>
            <a:off x="2771775" y="3500438"/>
            <a:ext cx="287338" cy="13684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zh-TW" altLang="en-US" sz="1400" b="1">
                <a:ea typeface="標楷體" pitchFamily="65" charset="-120"/>
              </a:rPr>
              <a:t>專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業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知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識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人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員</a:t>
            </a:r>
          </a:p>
        </p:txBody>
      </p:sp>
      <p:sp>
        <p:nvSpPr>
          <p:cNvPr id="265229" name="Rectangle 12"/>
          <p:cNvSpPr>
            <a:spLocks noChangeArrowheads="1"/>
          </p:cNvSpPr>
          <p:nvPr/>
        </p:nvSpPr>
        <p:spPr bwMode="auto">
          <a:xfrm>
            <a:off x="4140200" y="3500438"/>
            <a:ext cx="287338" cy="13684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zh-TW" altLang="en-US" sz="1400" b="1">
                <a:ea typeface="標楷體" pitchFamily="65" charset="-120"/>
              </a:rPr>
              <a:t>可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能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流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失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知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識</a:t>
            </a:r>
          </a:p>
        </p:txBody>
      </p:sp>
      <p:sp>
        <p:nvSpPr>
          <p:cNvPr id="265230" name="Rectangle 13"/>
          <p:cNvSpPr>
            <a:spLocks noChangeArrowheads="1"/>
          </p:cNvSpPr>
          <p:nvPr/>
        </p:nvSpPr>
        <p:spPr bwMode="auto">
          <a:xfrm>
            <a:off x="6948488" y="3500438"/>
            <a:ext cx="287337" cy="1368425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zh-TW" altLang="en-US" sz="1400" b="1">
                <a:ea typeface="標楷體" pitchFamily="65" charset="-120"/>
              </a:rPr>
              <a:t>服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務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策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略</a:t>
            </a:r>
          </a:p>
        </p:txBody>
      </p:sp>
      <p:sp>
        <p:nvSpPr>
          <p:cNvPr id="265231" name="Rectangle 14"/>
          <p:cNvSpPr>
            <a:spLocks noChangeArrowheads="1"/>
          </p:cNvSpPr>
          <p:nvPr/>
        </p:nvSpPr>
        <p:spPr bwMode="auto">
          <a:xfrm>
            <a:off x="5508625" y="3500438"/>
            <a:ext cx="287338" cy="1368425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zh-TW" altLang="en-US" sz="1400" b="1">
                <a:ea typeface="標楷體" pitchFamily="65" charset="-120"/>
              </a:rPr>
              <a:t>需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求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服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務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領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域</a:t>
            </a:r>
          </a:p>
        </p:txBody>
      </p:sp>
      <p:sp>
        <p:nvSpPr>
          <p:cNvPr id="265232" name="Rectangle 15"/>
          <p:cNvSpPr>
            <a:spLocks noChangeArrowheads="1"/>
          </p:cNvSpPr>
          <p:nvPr/>
        </p:nvSpPr>
        <p:spPr bwMode="auto">
          <a:xfrm>
            <a:off x="6227763" y="3500438"/>
            <a:ext cx="287337" cy="1368425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zh-TW" altLang="en-US" sz="1400" b="1">
                <a:ea typeface="標楷體" pitchFamily="65" charset="-120"/>
              </a:rPr>
              <a:t>專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業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服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務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人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員</a:t>
            </a:r>
          </a:p>
        </p:txBody>
      </p:sp>
      <p:sp>
        <p:nvSpPr>
          <p:cNvPr id="265233" name="Rectangle 16"/>
          <p:cNvSpPr>
            <a:spLocks noChangeArrowheads="1"/>
          </p:cNvSpPr>
          <p:nvPr/>
        </p:nvSpPr>
        <p:spPr bwMode="auto">
          <a:xfrm>
            <a:off x="7596188" y="3500438"/>
            <a:ext cx="287337" cy="1368425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r>
              <a:rPr lang="zh-TW" altLang="en-US" sz="1400" b="1">
                <a:ea typeface="標楷體" pitchFamily="65" charset="-120"/>
              </a:rPr>
              <a:t>可</a:t>
            </a:r>
          </a:p>
          <a:p>
            <a:r>
              <a:rPr lang="zh-TW" altLang="en-US" sz="1400" b="1">
                <a:ea typeface="標楷體" pitchFamily="65" charset="-120"/>
              </a:rPr>
              <a:t>能</a:t>
            </a:r>
          </a:p>
          <a:p>
            <a:r>
              <a:rPr lang="zh-TW" altLang="en-US" sz="1400" b="1">
                <a:ea typeface="標楷體" pitchFamily="65" charset="-120"/>
              </a:rPr>
              <a:t>流</a:t>
            </a:r>
          </a:p>
          <a:p>
            <a:r>
              <a:rPr lang="zh-TW" altLang="en-US" sz="1400" b="1">
                <a:ea typeface="標楷體" pitchFamily="65" charset="-120"/>
              </a:rPr>
              <a:t>失</a:t>
            </a:r>
          </a:p>
          <a:p>
            <a:r>
              <a:rPr lang="zh-TW" altLang="en-US" sz="1400" b="1">
                <a:ea typeface="標楷體" pitchFamily="65" charset="-120"/>
              </a:rPr>
              <a:t>服</a:t>
            </a:r>
          </a:p>
          <a:p>
            <a:r>
              <a:rPr lang="zh-TW" altLang="en-US" sz="1400" b="1">
                <a:ea typeface="標楷體" pitchFamily="65" charset="-120"/>
              </a:rPr>
              <a:t>務</a:t>
            </a:r>
          </a:p>
        </p:txBody>
      </p:sp>
      <p:sp>
        <p:nvSpPr>
          <p:cNvPr id="265234" name="Rectangle 17"/>
          <p:cNvSpPr>
            <a:spLocks noChangeArrowheads="1"/>
          </p:cNvSpPr>
          <p:nvPr/>
        </p:nvSpPr>
        <p:spPr bwMode="auto">
          <a:xfrm>
            <a:off x="4859338" y="3500438"/>
            <a:ext cx="287337" cy="1368425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zh-TW" altLang="en-US" sz="1400" b="1">
                <a:ea typeface="標楷體" pitchFamily="65" charset="-120"/>
              </a:rPr>
              <a:t>服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務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來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源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管</a:t>
            </a:r>
          </a:p>
          <a:p>
            <a:pPr algn="ctr"/>
            <a:r>
              <a:rPr lang="zh-TW" altLang="en-US" sz="1400" b="1">
                <a:ea typeface="標楷體" pitchFamily="65" charset="-120"/>
              </a:rPr>
              <a:t>道</a:t>
            </a:r>
          </a:p>
        </p:txBody>
      </p:sp>
      <p:cxnSp>
        <p:nvCxnSpPr>
          <p:cNvPr id="265235" name="AutoShape 18"/>
          <p:cNvCxnSpPr>
            <a:cxnSpLocks noChangeShapeType="1"/>
            <a:stCxn id="265220" idx="2"/>
            <a:endCxn id="265221" idx="0"/>
          </p:cNvCxnSpPr>
          <p:nvPr/>
        </p:nvCxnSpPr>
        <p:spPr bwMode="auto">
          <a:xfrm>
            <a:off x="4572000" y="981075"/>
            <a:ext cx="0" cy="2159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5236" name="AutoShape 19"/>
          <p:cNvCxnSpPr>
            <a:cxnSpLocks noChangeShapeType="1"/>
            <a:stCxn id="265221" idx="2"/>
            <a:endCxn id="265222" idx="0"/>
          </p:cNvCxnSpPr>
          <p:nvPr/>
        </p:nvCxnSpPr>
        <p:spPr bwMode="auto">
          <a:xfrm>
            <a:off x="4572000" y="1846263"/>
            <a:ext cx="11113" cy="21431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65237" name="Line 20"/>
          <p:cNvSpPr>
            <a:spLocks noChangeShapeType="1"/>
          </p:cNvSpPr>
          <p:nvPr/>
        </p:nvSpPr>
        <p:spPr bwMode="auto">
          <a:xfrm>
            <a:off x="2916238" y="2565400"/>
            <a:ext cx="34559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265238" name="AutoShape 21"/>
          <p:cNvCxnSpPr>
            <a:cxnSpLocks noChangeShapeType="1"/>
          </p:cNvCxnSpPr>
          <p:nvPr/>
        </p:nvCxnSpPr>
        <p:spPr bwMode="auto">
          <a:xfrm>
            <a:off x="4114800" y="3500438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65239" name="Line 22"/>
          <p:cNvSpPr>
            <a:spLocks noChangeShapeType="1"/>
          </p:cNvSpPr>
          <p:nvPr/>
        </p:nvSpPr>
        <p:spPr bwMode="auto">
          <a:xfrm>
            <a:off x="2916238" y="2565400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40" name="Line 23"/>
          <p:cNvSpPr>
            <a:spLocks noChangeShapeType="1"/>
          </p:cNvSpPr>
          <p:nvPr/>
        </p:nvSpPr>
        <p:spPr bwMode="auto">
          <a:xfrm>
            <a:off x="4572000" y="2349500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41" name="Line 24"/>
          <p:cNvSpPr>
            <a:spLocks noChangeShapeType="1"/>
          </p:cNvSpPr>
          <p:nvPr/>
        </p:nvSpPr>
        <p:spPr bwMode="auto">
          <a:xfrm>
            <a:off x="6372225" y="2565400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42" name="Line 25"/>
          <p:cNvSpPr>
            <a:spLocks noChangeShapeType="1"/>
          </p:cNvSpPr>
          <p:nvPr/>
        </p:nvSpPr>
        <p:spPr bwMode="auto">
          <a:xfrm>
            <a:off x="1476375" y="3284538"/>
            <a:ext cx="2808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43" name="Line 26"/>
          <p:cNvSpPr>
            <a:spLocks noChangeShapeType="1"/>
          </p:cNvSpPr>
          <p:nvPr/>
        </p:nvSpPr>
        <p:spPr bwMode="auto">
          <a:xfrm>
            <a:off x="5003800" y="3284538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44" name="Line 27"/>
          <p:cNvSpPr>
            <a:spLocks noChangeShapeType="1"/>
          </p:cNvSpPr>
          <p:nvPr/>
        </p:nvSpPr>
        <p:spPr bwMode="auto">
          <a:xfrm>
            <a:off x="1476375" y="3284538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45" name="Line 28"/>
          <p:cNvSpPr>
            <a:spLocks noChangeShapeType="1"/>
          </p:cNvSpPr>
          <p:nvPr/>
        </p:nvSpPr>
        <p:spPr bwMode="auto">
          <a:xfrm>
            <a:off x="2195513" y="3284538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46" name="Line 29"/>
          <p:cNvSpPr>
            <a:spLocks noChangeShapeType="1"/>
          </p:cNvSpPr>
          <p:nvPr/>
        </p:nvSpPr>
        <p:spPr bwMode="auto">
          <a:xfrm>
            <a:off x="3635375" y="3284538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47" name="Line 30"/>
          <p:cNvSpPr>
            <a:spLocks noChangeShapeType="1"/>
          </p:cNvSpPr>
          <p:nvPr/>
        </p:nvSpPr>
        <p:spPr bwMode="auto">
          <a:xfrm>
            <a:off x="2916238" y="3068638"/>
            <a:ext cx="0" cy="431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48" name="Line 31"/>
          <p:cNvSpPr>
            <a:spLocks noChangeShapeType="1"/>
          </p:cNvSpPr>
          <p:nvPr/>
        </p:nvSpPr>
        <p:spPr bwMode="auto">
          <a:xfrm>
            <a:off x="4284663" y="3284538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49" name="Line 32"/>
          <p:cNvSpPr>
            <a:spLocks noChangeShapeType="1"/>
          </p:cNvSpPr>
          <p:nvPr/>
        </p:nvSpPr>
        <p:spPr bwMode="auto">
          <a:xfrm>
            <a:off x="5003800" y="3284538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50" name="Line 33"/>
          <p:cNvSpPr>
            <a:spLocks noChangeShapeType="1"/>
          </p:cNvSpPr>
          <p:nvPr/>
        </p:nvSpPr>
        <p:spPr bwMode="auto">
          <a:xfrm>
            <a:off x="5651500" y="3284538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51" name="Line 34"/>
          <p:cNvSpPr>
            <a:spLocks noChangeShapeType="1"/>
          </p:cNvSpPr>
          <p:nvPr/>
        </p:nvSpPr>
        <p:spPr bwMode="auto">
          <a:xfrm>
            <a:off x="6372225" y="3068638"/>
            <a:ext cx="0" cy="431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52" name="Line 35"/>
          <p:cNvSpPr>
            <a:spLocks noChangeShapeType="1"/>
          </p:cNvSpPr>
          <p:nvPr/>
        </p:nvSpPr>
        <p:spPr bwMode="auto">
          <a:xfrm>
            <a:off x="7092950" y="3284538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53" name="Line 36"/>
          <p:cNvSpPr>
            <a:spLocks noChangeShapeType="1"/>
          </p:cNvSpPr>
          <p:nvPr/>
        </p:nvSpPr>
        <p:spPr bwMode="auto">
          <a:xfrm>
            <a:off x="7740650" y="3284538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54" name="Line 37"/>
          <p:cNvSpPr>
            <a:spLocks noChangeShapeType="1"/>
          </p:cNvSpPr>
          <p:nvPr/>
        </p:nvSpPr>
        <p:spPr bwMode="auto">
          <a:xfrm>
            <a:off x="1476375" y="5013325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55" name="Line 38"/>
          <p:cNvSpPr>
            <a:spLocks noChangeShapeType="1"/>
          </p:cNvSpPr>
          <p:nvPr/>
        </p:nvSpPr>
        <p:spPr bwMode="auto">
          <a:xfrm>
            <a:off x="2916238" y="5013325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56" name="Line 39"/>
          <p:cNvSpPr>
            <a:spLocks noChangeShapeType="1"/>
          </p:cNvSpPr>
          <p:nvPr/>
        </p:nvSpPr>
        <p:spPr bwMode="auto">
          <a:xfrm>
            <a:off x="5003800" y="501332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57" name="Line 40"/>
          <p:cNvSpPr>
            <a:spLocks noChangeShapeType="1"/>
          </p:cNvSpPr>
          <p:nvPr/>
        </p:nvSpPr>
        <p:spPr bwMode="auto">
          <a:xfrm>
            <a:off x="6372225" y="50133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58" name="Line 41"/>
          <p:cNvSpPr>
            <a:spLocks noChangeShapeType="1"/>
          </p:cNvSpPr>
          <p:nvPr/>
        </p:nvSpPr>
        <p:spPr bwMode="auto">
          <a:xfrm>
            <a:off x="1476375" y="4868863"/>
            <a:ext cx="0" cy="1444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59" name="Line 42"/>
          <p:cNvSpPr>
            <a:spLocks noChangeShapeType="1"/>
          </p:cNvSpPr>
          <p:nvPr/>
        </p:nvSpPr>
        <p:spPr bwMode="auto">
          <a:xfrm>
            <a:off x="2195513" y="4868863"/>
            <a:ext cx="0" cy="1444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60" name="Line 43"/>
          <p:cNvSpPr>
            <a:spLocks noChangeShapeType="1"/>
          </p:cNvSpPr>
          <p:nvPr/>
        </p:nvSpPr>
        <p:spPr bwMode="auto">
          <a:xfrm>
            <a:off x="2916238" y="4868863"/>
            <a:ext cx="0" cy="1444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61" name="Line 44"/>
          <p:cNvSpPr>
            <a:spLocks noChangeShapeType="1"/>
          </p:cNvSpPr>
          <p:nvPr/>
        </p:nvSpPr>
        <p:spPr bwMode="auto">
          <a:xfrm>
            <a:off x="3635375" y="4868863"/>
            <a:ext cx="0" cy="1444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62" name="Line 45"/>
          <p:cNvSpPr>
            <a:spLocks noChangeShapeType="1"/>
          </p:cNvSpPr>
          <p:nvPr/>
        </p:nvSpPr>
        <p:spPr bwMode="auto">
          <a:xfrm>
            <a:off x="5003800" y="4868863"/>
            <a:ext cx="0" cy="1444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63" name="Line 46"/>
          <p:cNvSpPr>
            <a:spLocks noChangeShapeType="1"/>
          </p:cNvSpPr>
          <p:nvPr/>
        </p:nvSpPr>
        <p:spPr bwMode="auto">
          <a:xfrm>
            <a:off x="5651500" y="4868863"/>
            <a:ext cx="0" cy="1444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64" name="Line 47"/>
          <p:cNvSpPr>
            <a:spLocks noChangeShapeType="1"/>
          </p:cNvSpPr>
          <p:nvPr/>
        </p:nvSpPr>
        <p:spPr bwMode="auto">
          <a:xfrm>
            <a:off x="6372225" y="4868863"/>
            <a:ext cx="0" cy="1444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65" name="Line 48"/>
          <p:cNvSpPr>
            <a:spLocks noChangeShapeType="1"/>
          </p:cNvSpPr>
          <p:nvPr/>
        </p:nvSpPr>
        <p:spPr bwMode="auto">
          <a:xfrm>
            <a:off x="7092950" y="4868863"/>
            <a:ext cx="0" cy="1444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66" name="Rectangle 49"/>
          <p:cNvSpPr>
            <a:spLocks noChangeArrowheads="1"/>
          </p:cNvSpPr>
          <p:nvPr/>
        </p:nvSpPr>
        <p:spPr bwMode="auto">
          <a:xfrm>
            <a:off x="1331913" y="5157788"/>
            <a:ext cx="1008062" cy="433387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1400" b="1">
                <a:solidFill>
                  <a:schemeClr val="bg2"/>
                </a:solidFill>
                <a:ea typeface="標楷體" pitchFamily="65" charset="-120"/>
              </a:rPr>
              <a:t>文件分類、</a:t>
            </a:r>
          </a:p>
          <a:p>
            <a:pPr algn="ctr"/>
            <a:r>
              <a:rPr lang="zh-TW" altLang="en-US" sz="1400" b="1">
                <a:solidFill>
                  <a:schemeClr val="bg2"/>
                </a:solidFill>
                <a:ea typeface="標楷體" pitchFamily="65" charset="-120"/>
              </a:rPr>
              <a:t>編碼、儲存</a:t>
            </a:r>
          </a:p>
        </p:txBody>
      </p:sp>
      <p:sp>
        <p:nvSpPr>
          <p:cNvPr id="265267" name="Rectangle 50"/>
          <p:cNvSpPr>
            <a:spLocks noChangeArrowheads="1"/>
          </p:cNvSpPr>
          <p:nvPr/>
        </p:nvSpPr>
        <p:spPr bwMode="auto">
          <a:xfrm>
            <a:off x="4859338" y="5157788"/>
            <a:ext cx="1008062" cy="433387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1400" b="1">
                <a:solidFill>
                  <a:schemeClr val="bg2"/>
                </a:solidFill>
                <a:ea typeface="標楷體" pitchFamily="65" charset="-120"/>
              </a:rPr>
              <a:t>文件分類、</a:t>
            </a:r>
          </a:p>
          <a:p>
            <a:pPr algn="ctr"/>
            <a:r>
              <a:rPr lang="zh-TW" altLang="en-US" sz="1400" b="1">
                <a:solidFill>
                  <a:schemeClr val="bg2"/>
                </a:solidFill>
                <a:ea typeface="標楷體" pitchFamily="65" charset="-120"/>
              </a:rPr>
              <a:t>編碼、儲存</a:t>
            </a:r>
          </a:p>
        </p:txBody>
      </p:sp>
      <p:sp>
        <p:nvSpPr>
          <p:cNvPr id="265268" name="Line 51"/>
          <p:cNvSpPr>
            <a:spLocks noChangeShapeType="1"/>
          </p:cNvSpPr>
          <p:nvPr/>
        </p:nvSpPr>
        <p:spPr bwMode="auto">
          <a:xfrm>
            <a:off x="1835150" y="5013325"/>
            <a:ext cx="0" cy="1444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69" name="Line 52"/>
          <p:cNvSpPr>
            <a:spLocks noChangeShapeType="1"/>
          </p:cNvSpPr>
          <p:nvPr/>
        </p:nvSpPr>
        <p:spPr bwMode="auto">
          <a:xfrm>
            <a:off x="5364163" y="5013325"/>
            <a:ext cx="0" cy="1444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70" name="Rectangle 53"/>
          <p:cNvSpPr>
            <a:spLocks noChangeArrowheads="1"/>
          </p:cNvSpPr>
          <p:nvPr/>
        </p:nvSpPr>
        <p:spPr bwMode="auto">
          <a:xfrm>
            <a:off x="6227763" y="5157788"/>
            <a:ext cx="1008062" cy="433387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1400" b="1">
                <a:solidFill>
                  <a:schemeClr val="bg2"/>
                </a:solidFill>
                <a:ea typeface="標楷體" pitchFamily="65" charset="-120"/>
              </a:rPr>
              <a:t>核心服務</a:t>
            </a:r>
          </a:p>
          <a:p>
            <a:pPr algn="ctr"/>
            <a:r>
              <a:rPr lang="zh-TW" altLang="en-US" sz="1400" b="1">
                <a:solidFill>
                  <a:schemeClr val="bg2"/>
                </a:solidFill>
                <a:ea typeface="標楷體" pitchFamily="65" charset="-120"/>
              </a:rPr>
              <a:t>優勢</a:t>
            </a:r>
          </a:p>
        </p:txBody>
      </p:sp>
      <p:sp>
        <p:nvSpPr>
          <p:cNvPr id="265271" name="Rectangle 54"/>
          <p:cNvSpPr>
            <a:spLocks noChangeArrowheads="1"/>
          </p:cNvSpPr>
          <p:nvPr/>
        </p:nvSpPr>
        <p:spPr bwMode="auto">
          <a:xfrm>
            <a:off x="2771775" y="5157788"/>
            <a:ext cx="1008063" cy="433387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1400" b="1">
                <a:solidFill>
                  <a:schemeClr val="bg2"/>
                </a:solidFill>
                <a:ea typeface="標楷體" pitchFamily="65" charset="-120"/>
              </a:rPr>
              <a:t>核心競爭</a:t>
            </a:r>
          </a:p>
          <a:p>
            <a:pPr algn="ctr"/>
            <a:r>
              <a:rPr lang="zh-TW" altLang="en-US" sz="1400" b="1">
                <a:solidFill>
                  <a:schemeClr val="bg2"/>
                </a:solidFill>
                <a:ea typeface="標楷體" pitchFamily="65" charset="-120"/>
              </a:rPr>
              <a:t>優勢</a:t>
            </a:r>
          </a:p>
        </p:txBody>
      </p:sp>
      <p:sp>
        <p:nvSpPr>
          <p:cNvPr id="265272" name="Line 55"/>
          <p:cNvSpPr>
            <a:spLocks noChangeShapeType="1"/>
          </p:cNvSpPr>
          <p:nvPr/>
        </p:nvSpPr>
        <p:spPr bwMode="auto">
          <a:xfrm>
            <a:off x="3276600" y="5013325"/>
            <a:ext cx="0" cy="1444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73" name="Line 56"/>
          <p:cNvSpPr>
            <a:spLocks noChangeShapeType="1"/>
          </p:cNvSpPr>
          <p:nvPr/>
        </p:nvSpPr>
        <p:spPr bwMode="auto">
          <a:xfrm>
            <a:off x="6732588" y="5013325"/>
            <a:ext cx="0" cy="1444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74" name="Rectangle 57"/>
          <p:cNvSpPr>
            <a:spLocks noChangeArrowheads="1"/>
          </p:cNvSpPr>
          <p:nvPr/>
        </p:nvSpPr>
        <p:spPr bwMode="auto">
          <a:xfrm>
            <a:off x="4067175" y="5013325"/>
            <a:ext cx="433388" cy="649288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1400" b="1">
                <a:solidFill>
                  <a:schemeClr val="bg2"/>
                </a:solidFill>
                <a:ea typeface="標楷體" pitchFamily="65" charset="-120"/>
              </a:rPr>
              <a:t>預防</a:t>
            </a:r>
          </a:p>
          <a:p>
            <a:pPr algn="ctr"/>
            <a:r>
              <a:rPr lang="zh-TW" altLang="en-US" sz="1400" b="1">
                <a:solidFill>
                  <a:schemeClr val="bg2"/>
                </a:solidFill>
                <a:ea typeface="標楷體" pitchFamily="65" charset="-120"/>
              </a:rPr>
              <a:t>或</a:t>
            </a:r>
          </a:p>
          <a:p>
            <a:pPr algn="ctr"/>
            <a:r>
              <a:rPr lang="zh-TW" altLang="en-US" sz="1400" b="1">
                <a:solidFill>
                  <a:schemeClr val="bg2"/>
                </a:solidFill>
                <a:ea typeface="標楷體" pitchFamily="65" charset="-120"/>
              </a:rPr>
              <a:t>補救</a:t>
            </a:r>
          </a:p>
        </p:txBody>
      </p:sp>
      <p:sp>
        <p:nvSpPr>
          <p:cNvPr id="265275" name="Rectangle 58"/>
          <p:cNvSpPr>
            <a:spLocks noChangeArrowheads="1"/>
          </p:cNvSpPr>
          <p:nvPr/>
        </p:nvSpPr>
        <p:spPr bwMode="auto">
          <a:xfrm>
            <a:off x="7524750" y="5013325"/>
            <a:ext cx="433388" cy="64928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1400" b="1">
                <a:solidFill>
                  <a:schemeClr val="bg2"/>
                </a:solidFill>
                <a:ea typeface="標楷體" pitchFamily="65" charset="-120"/>
              </a:rPr>
              <a:t>預防</a:t>
            </a:r>
          </a:p>
          <a:p>
            <a:pPr algn="ctr"/>
            <a:r>
              <a:rPr lang="zh-TW" altLang="en-US" sz="1400" b="1">
                <a:solidFill>
                  <a:schemeClr val="bg2"/>
                </a:solidFill>
                <a:ea typeface="標楷體" pitchFamily="65" charset="-120"/>
              </a:rPr>
              <a:t>或</a:t>
            </a:r>
          </a:p>
          <a:p>
            <a:pPr algn="ctr"/>
            <a:r>
              <a:rPr lang="zh-TW" altLang="en-US" sz="1400" b="1">
                <a:solidFill>
                  <a:schemeClr val="bg2"/>
                </a:solidFill>
                <a:ea typeface="標楷體" pitchFamily="65" charset="-120"/>
              </a:rPr>
              <a:t>補救</a:t>
            </a:r>
          </a:p>
        </p:txBody>
      </p:sp>
      <p:sp>
        <p:nvSpPr>
          <p:cNvPr id="265276" name="Line 59"/>
          <p:cNvSpPr>
            <a:spLocks noChangeShapeType="1"/>
          </p:cNvSpPr>
          <p:nvPr/>
        </p:nvSpPr>
        <p:spPr bwMode="auto">
          <a:xfrm>
            <a:off x="4284663" y="4868863"/>
            <a:ext cx="0" cy="1444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77" name="Line 60"/>
          <p:cNvSpPr>
            <a:spLocks noChangeShapeType="1"/>
          </p:cNvSpPr>
          <p:nvPr/>
        </p:nvSpPr>
        <p:spPr bwMode="auto">
          <a:xfrm>
            <a:off x="7740650" y="4868863"/>
            <a:ext cx="0" cy="1444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78" name="Rectangle 61"/>
          <p:cNvSpPr>
            <a:spLocks noChangeArrowheads="1"/>
          </p:cNvSpPr>
          <p:nvPr/>
        </p:nvSpPr>
        <p:spPr bwMode="auto">
          <a:xfrm>
            <a:off x="3132138" y="5949950"/>
            <a:ext cx="1225550" cy="431800"/>
          </a:xfrm>
          <a:prstGeom prst="rect">
            <a:avLst/>
          </a:prstGeom>
          <a:solidFill>
            <a:schemeClr val="accent1">
              <a:alpha val="7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1600" b="1">
                <a:ea typeface="標楷體" pitchFamily="65" charset="-120"/>
              </a:rPr>
              <a:t>知識架構圖</a:t>
            </a:r>
          </a:p>
        </p:txBody>
      </p:sp>
      <p:sp>
        <p:nvSpPr>
          <p:cNvPr id="265279" name="Rectangle 62"/>
          <p:cNvSpPr>
            <a:spLocks noChangeArrowheads="1"/>
          </p:cNvSpPr>
          <p:nvPr/>
        </p:nvSpPr>
        <p:spPr bwMode="auto">
          <a:xfrm>
            <a:off x="5003800" y="5949950"/>
            <a:ext cx="1225550" cy="431800"/>
          </a:xfrm>
          <a:prstGeom prst="rect">
            <a:avLst/>
          </a:prstGeom>
          <a:solidFill>
            <a:schemeClr val="accent1">
              <a:alpha val="7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1600" b="1">
                <a:ea typeface="標楷體" pitchFamily="65" charset="-120"/>
              </a:rPr>
              <a:t>優勢轉型</a:t>
            </a:r>
          </a:p>
        </p:txBody>
      </p:sp>
      <p:sp>
        <p:nvSpPr>
          <p:cNvPr id="265280" name="Line 63"/>
          <p:cNvSpPr>
            <a:spLocks noChangeShapeType="1"/>
          </p:cNvSpPr>
          <p:nvPr/>
        </p:nvSpPr>
        <p:spPr bwMode="auto">
          <a:xfrm>
            <a:off x="1835150" y="5734050"/>
            <a:ext cx="3529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81" name="Line 64"/>
          <p:cNvSpPr>
            <a:spLocks noChangeShapeType="1"/>
          </p:cNvSpPr>
          <p:nvPr/>
        </p:nvSpPr>
        <p:spPr bwMode="auto">
          <a:xfrm>
            <a:off x="1835150" y="5589588"/>
            <a:ext cx="0" cy="1444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82" name="Line 65"/>
          <p:cNvSpPr>
            <a:spLocks noChangeShapeType="1"/>
          </p:cNvSpPr>
          <p:nvPr/>
        </p:nvSpPr>
        <p:spPr bwMode="auto">
          <a:xfrm>
            <a:off x="5364163" y="5589588"/>
            <a:ext cx="0" cy="1444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83" name="Line 66"/>
          <p:cNvSpPr>
            <a:spLocks noChangeShapeType="1"/>
          </p:cNvSpPr>
          <p:nvPr/>
        </p:nvSpPr>
        <p:spPr bwMode="auto">
          <a:xfrm>
            <a:off x="2843213" y="4868863"/>
            <a:ext cx="0" cy="1444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84" name="Line 67"/>
          <p:cNvSpPr>
            <a:spLocks noChangeShapeType="1"/>
          </p:cNvSpPr>
          <p:nvPr/>
        </p:nvSpPr>
        <p:spPr bwMode="auto">
          <a:xfrm flipH="1">
            <a:off x="2555875" y="501332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85" name="Line 68"/>
          <p:cNvSpPr>
            <a:spLocks noChangeShapeType="1"/>
          </p:cNvSpPr>
          <p:nvPr/>
        </p:nvSpPr>
        <p:spPr bwMode="auto">
          <a:xfrm>
            <a:off x="2555875" y="5013325"/>
            <a:ext cx="0" cy="11525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86" name="Line 69"/>
          <p:cNvSpPr>
            <a:spLocks noChangeShapeType="1"/>
          </p:cNvSpPr>
          <p:nvPr/>
        </p:nvSpPr>
        <p:spPr bwMode="auto">
          <a:xfrm>
            <a:off x="2555875" y="6165850"/>
            <a:ext cx="57626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87" name="Line 70"/>
          <p:cNvSpPr>
            <a:spLocks noChangeShapeType="1"/>
          </p:cNvSpPr>
          <p:nvPr/>
        </p:nvSpPr>
        <p:spPr bwMode="auto">
          <a:xfrm>
            <a:off x="3635375" y="5734050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88" name="Line 71"/>
          <p:cNvSpPr>
            <a:spLocks noChangeShapeType="1"/>
          </p:cNvSpPr>
          <p:nvPr/>
        </p:nvSpPr>
        <p:spPr bwMode="auto">
          <a:xfrm>
            <a:off x="6300788" y="4868863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89" name="Line 72"/>
          <p:cNvSpPr>
            <a:spLocks noChangeShapeType="1"/>
          </p:cNvSpPr>
          <p:nvPr/>
        </p:nvSpPr>
        <p:spPr bwMode="auto">
          <a:xfrm flipH="1">
            <a:off x="6011863" y="508476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90" name="Line 73"/>
          <p:cNvSpPr>
            <a:spLocks noChangeShapeType="1"/>
          </p:cNvSpPr>
          <p:nvPr/>
        </p:nvSpPr>
        <p:spPr bwMode="auto">
          <a:xfrm flipH="1">
            <a:off x="4643438" y="5084763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91" name="Line 74"/>
          <p:cNvSpPr>
            <a:spLocks noChangeShapeType="1"/>
          </p:cNvSpPr>
          <p:nvPr/>
        </p:nvSpPr>
        <p:spPr bwMode="auto">
          <a:xfrm>
            <a:off x="4643438" y="5084763"/>
            <a:ext cx="0" cy="108108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92" name="Line 75"/>
          <p:cNvSpPr>
            <a:spLocks noChangeShapeType="1"/>
          </p:cNvSpPr>
          <p:nvPr/>
        </p:nvSpPr>
        <p:spPr bwMode="auto">
          <a:xfrm flipH="1">
            <a:off x="4356100" y="6165850"/>
            <a:ext cx="2873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93" name="Line 76"/>
          <p:cNvSpPr>
            <a:spLocks noChangeShapeType="1"/>
          </p:cNvSpPr>
          <p:nvPr/>
        </p:nvSpPr>
        <p:spPr bwMode="auto">
          <a:xfrm>
            <a:off x="3276600" y="5589588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94" name="Line 77"/>
          <p:cNvSpPr>
            <a:spLocks noChangeShapeType="1"/>
          </p:cNvSpPr>
          <p:nvPr/>
        </p:nvSpPr>
        <p:spPr bwMode="auto">
          <a:xfrm>
            <a:off x="3276600" y="5805488"/>
            <a:ext cx="2303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95" name="Line 78"/>
          <p:cNvSpPr>
            <a:spLocks noChangeShapeType="1"/>
          </p:cNvSpPr>
          <p:nvPr/>
        </p:nvSpPr>
        <p:spPr bwMode="auto">
          <a:xfrm>
            <a:off x="5580063" y="5805488"/>
            <a:ext cx="0" cy="1444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96" name="Line 79"/>
          <p:cNvSpPr>
            <a:spLocks noChangeShapeType="1"/>
          </p:cNvSpPr>
          <p:nvPr/>
        </p:nvSpPr>
        <p:spPr bwMode="auto">
          <a:xfrm>
            <a:off x="6732588" y="5589588"/>
            <a:ext cx="0" cy="5762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97" name="Line 80"/>
          <p:cNvSpPr>
            <a:spLocks noChangeShapeType="1"/>
          </p:cNvSpPr>
          <p:nvPr/>
        </p:nvSpPr>
        <p:spPr bwMode="auto">
          <a:xfrm flipH="1">
            <a:off x="6227763" y="6165850"/>
            <a:ext cx="50482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5298" name="Text Box 81"/>
          <p:cNvSpPr txBox="1">
            <a:spLocks noChangeArrowheads="1"/>
          </p:cNvSpPr>
          <p:nvPr/>
        </p:nvSpPr>
        <p:spPr bwMode="auto">
          <a:xfrm>
            <a:off x="6783388" y="6213475"/>
            <a:ext cx="2139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資料來源：修改自陳永隆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E99D30-3140-486A-8D2E-1D6CE91C7BED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8083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知識價值鏈與競爭力</a:t>
            </a:r>
          </a:p>
        </p:txBody>
      </p:sp>
      <p:pic>
        <p:nvPicPr>
          <p:cNvPr id="266244" name="Picture 5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4213" y="1700213"/>
            <a:ext cx="7920037" cy="3708400"/>
          </a:xfrm>
          <a:noFill/>
        </p:spPr>
      </p:pic>
      <p:sp>
        <p:nvSpPr>
          <p:cNvPr id="266245" name="Rectangle 8"/>
          <p:cNvSpPr>
            <a:spLocks noChangeArrowheads="1"/>
          </p:cNvSpPr>
          <p:nvPr/>
        </p:nvSpPr>
        <p:spPr bwMode="auto">
          <a:xfrm>
            <a:off x="1258888" y="4724400"/>
            <a:ext cx="576262" cy="2889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6246" name="Rectangle 9"/>
          <p:cNvSpPr>
            <a:spLocks noChangeArrowheads="1"/>
          </p:cNvSpPr>
          <p:nvPr/>
        </p:nvSpPr>
        <p:spPr bwMode="auto">
          <a:xfrm>
            <a:off x="7308850" y="4724400"/>
            <a:ext cx="863600" cy="3603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6247" name="Rectangle 12"/>
          <p:cNvSpPr>
            <a:spLocks noChangeArrowheads="1"/>
          </p:cNvSpPr>
          <p:nvPr/>
        </p:nvSpPr>
        <p:spPr bwMode="auto">
          <a:xfrm>
            <a:off x="6227763" y="2276475"/>
            <a:ext cx="144462" cy="730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41121C-549C-414A-A305-7D25FF55FF79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176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知識價值鏈 </a:t>
            </a:r>
          </a:p>
        </p:txBody>
      </p:sp>
      <p:sp>
        <p:nvSpPr>
          <p:cNvPr id="2672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52488" y="981075"/>
            <a:ext cx="8291512" cy="557212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zh-TW" sz="1600" smtClean="0"/>
          </a:p>
          <a:p>
            <a:pPr eaLnBrk="1" hangingPunct="1">
              <a:buFontTx/>
              <a:buNone/>
            </a:pPr>
            <a:endParaRPr lang="en-US" altLang="zh-TW" sz="1600" smtClean="0"/>
          </a:p>
          <a:p>
            <a:pPr eaLnBrk="1" hangingPunct="1">
              <a:buFontTx/>
              <a:buNone/>
            </a:pPr>
            <a:endParaRPr lang="en-US" altLang="zh-TW" sz="1600" smtClean="0"/>
          </a:p>
          <a:p>
            <a:pPr eaLnBrk="1" hangingPunct="1">
              <a:buFontTx/>
              <a:buNone/>
            </a:pPr>
            <a:endParaRPr lang="en-US" altLang="zh-TW" sz="1600" smtClean="0"/>
          </a:p>
          <a:p>
            <a:pPr eaLnBrk="1" hangingPunct="1">
              <a:buFontTx/>
              <a:buNone/>
            </a:pPr>
            <a:endParaRPr lang="en-US" altLang="zh-TW" sz="1600" smtClean="0"/>
          </a:p>
          <a:p>
            <a:pPr eaLnBrk="1" hangingPunct="1">
              <a:buFontTx/>
              <a:buNone/>
            </a:pPr>
            <a:endParaRPr lang="en-US" altLang="zh-TW" sz="1600" smtClean="0"/>
          </a:p>
          <a:p>
            <a:pPr eaLnBrk="1" hangingPunct="1">
              <a:buFontTx/>
              <a:buNone/>
            </a:pPr>
            <a:endParaRPr lang="en-US" altLang="zh-TW" sz="1600" smtClean="0"/>
          </a:p>
          <a:p>
            <a:pPr eaLnBrk="1" hangingPunct="1">
              <a:buFontTx/>
              <a:buNone/>
            </a:pPr>
            <a:endParaRPr lang="en-US" altLang="zh-TW" sz="1600" smtClean="0"/>
          </a:p>
          <a:p>
            <a:pPr eaLnBrk="1" hangingPunct="1">
              <a:buFontTx/>
              <a:buNone/>
            </a:pPr>
            <a:endParaRPr lang="en-US" altLang="zh-TW" sz="800" b="1" smtClean="0"/>
          </a:p>
          <a:p>
            <a:pPr eaLnBrk="1" hangingPunct="1">
              <a:buFontTx/>
              <a:buNone/>
            </a:pPr>
            <a:endParaRPr lang="en-US" altLang="zh-TW" sz="800" b="1" smtClean="0"/>
          </a:p>
          <a:p>
            <a:pPr eaLnBrk="1" hangingPunct="1">
              <a:buFontTx/>
              <a:buNone/>
            </a:pPr>
            <a:endParaRPr lang="en-US" altLang="zh-TW" sz="800" b="1" smtClean="0"/>
          </a:p>
          <a:p>
            <a:pPr eaLnBrk="1" hangingPunct="1">
              <a:buFontTx/>
              <a:buNone/>
            </a:pPr>
            <a:endParaRPr lang="en-US" altLang="zh-TW" sz="1600" b="1" smtClean="0"/>
          </a:p>
        </p:txBody>
      </p:sp>
      <p:sp>
        <p:nvSpPr>
          <p:cNvPr id="267269" name="AutoShape 4"/>
          <p:cNvSpPr>
            <a:spLocks noChangeArrowheads="1"/>
          </p:cNvSpPr>
          <p:nvPr/>
        </p:nvSpPr>
        <p:spPr bwMode="auto">
          <a:xfrm>
            <a:off x="755650" y="2636838"/>
            <a:ext cx="576263" cy="1428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136753815 h 21600"/>
              <a:gd name="T4" fmla="*/ 2147483647 w 21600"/>
              <a:gd name="T5" fmla="*/ 273505514 h 21600"/>
              <a:gd name="T6" fmla="*/ 2147483647 w 21600"/>
              <a:gd name="T7" fmla="*/ 13675381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7270" name="AutoShape 5"/>
          <p:cNvSpPr>
            <a:spLocks noChangeArrowheads="1"/>
          </p:cNvSpPr>
          <p:nvPr/>
        </p:nvSpPr>
        <p:spPr bwMode="auto">
          <a:xfrm rot="-1245792">
            <a:off x="827088" y="2924175"/>
            <a:ext cx="576262" cy="1428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136753815 h 21600"/>
              <a:gd name="T4" fmla="*/ 2147483647 w 21600"/>
              <a:gd name="T5" fmla="*/ 273505514 h 21600"/>
              <a:gd name="T6" fmla="*/ 2147483647 w 21600"/>
              <a:gd name="T7" fmla="*/ 13675381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7271" name="AutoShape 6"/>
          <p:cNvSpPr>
            <a:spLocks noChangeArrowheads="1"/>
          </p:cNvSpPr>
          <p:nvPr/>
        </p:nvSpPr>
        <p:spPr bwMode="auto">
          <a:xfrm rot="1230222">
            <a:off x="827088" y="2349500"/>
            <a:ext cx="576262" cy="1428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136753815 h 21600"/>
              <a:gd name="T4" fmla="*/ 2147483647 w 21600"/>
              <a:gd name="T5" fmla="*/ 273505514 h 21600"/>
              <a:gd name="T6" fmla="*/ 2147483647 w 21600"/>
              <a:gd name="T7" fmla="*/ 13675381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7272" name="Line 7"/>
          <p:cNvSpPr>
            <a:spLocks noChangeShapeType="1"/>
          </p:cNvSpPr>
          <p:nvPr/>
        </p:nvSpPr>
        <p:spPr bwMode="auto">
          <a:xfrm>
            <a:off x="8532813" y="2492375"/>
            <a:ext cx="0" cy="151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7273" name="Line 8"/>
          <p:cNvSpPr>
            <a:spLocks noChangeShapeType="1"/>
          </p:cNvSpPr>
          <p:nvPr/>
        </p:nvSpPr>
        <p:spPr bwMode="auto">
          <a:xfrm>
            <a:off x="8604250" y="1557338"/>
            <a:ext cx="0" cy="259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7274" name="Line 9"/>
          <p:cNvSpPr>
            <a:spLocks noChangeShapeType="1"/>
          </p:cNvSpPr>
          <p:nvPr/>
        </p:nvSpPr>
        <p:spPr bwMode="auto">
          <a:xfrm flipH="1">
            <a:off x="8243888" y="2492375"/>
            <a:ext cx="2889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7275" name="Line 10"/>
          <p:cNvSpPr>
            <a:spLocks noChangeShapeType="1"/>
          </p:cNvSpPr>
          <p:nvPr/>
        </p:nvSpPr>
        <p:spPr bwMode="auto">
          <a:xfrm flipH="1">
            <a:off x="8243888" y="4005263"/>
            <a:ext cx="2889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7276" name="Line 11"/>
          <p:cNvSpPr>
            <a:spLocks noChangeShapeType="1"/>
          </p:cNvSpPr>
          <p:nvPr/>
        </p:nvSpPr>
        <p:spPr bwMode="auto">
          <a:xfrm flipH="1" flipV="1">
            <a:off x="8243888" y="1557338"/>
            <a:ext cx="3603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7277" name="Line 12"/>
          <p:cNvSpPr>
            <a:spLocks noChangeShapeType="1"/>
          </p:cNvSpPr>
          <p:nvPr/>
        </p:nvSpPr>
        <p:spPr bwMode="auto">
          <a:xfrm flipH="1">
            <a:off x="8243888" y="4149725"/>
            <a:ext cx="3603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7278" name="AutoShape 13"/>
          <p:cNvSpPr>
            <a:spLocks noChangeArrowheads="1"/>
          </p:cNvSpPr>
          <p:nvPr/>
        </p:nvSpPr>
        <p:spPr bwMode="auto">
          <a:xfrm>
            <a:off x="5651500" y="5734050"/>
            <a:ext cx="2449513" cy="792163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600" b="1">
                <a:ea typeface="標楷體" pitchFamily="65" charset="-120"/>
              </a:rPr>
              <a:t>      </a:t>
            </a:r>
            <a:r>
              <a:rPr lang="zh-TW" altLang="en-US" sz="1600" b="1">
                <a:ea typeface="標楷體" pitchFamily="65" charset="-120"/>
              </a:rPr>
              <a:t>知識價值形成</a:t>
            </a:r>
          </a:p>
          <a:p>
            <a:pPr algn="ctr"/>
            <a:endParaRPr lang="zh-TW" altLang="en-US" sz="800" b="1">
              <a:ea typeface="標楷體" pitchFamily="65" charset="-120"/>
            </a:endParaRPr>
          </a:p>
          <a:p>
            <a:pPr algn="ctr"/>
            <a:r>
              <a:rPr lang="zh-TW" altLang="en-US" sz="1600" b="1">
                <a:ea typeface="標楷體" pitchFamily="65" charset="-120"/>
              </a:rPr>
              <a:t>             雙向知識價值連結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116013" y="1484313"/>
            <a:ext cx="7343775" cy="4824412"/>
            <a:chOff x="703" y="935"/>
            <a:chExt cx="4626" cy="3039"/>
          </a:xfrm>
        </p:grpSpPr>
        <p:sp>
          <p:nvSpPr>
            <p:cNvPr id="267281" name="Rectangle 15"/>
            <p:cNvSpPr>
              <a:spLocks noChangeArrowheads="1"/>
            </p:cNvSpPr>
            <p:nvPr/>
          </p:nvSpPr>
          <p:spPr bwMode="auto">
            <a:xfrm>
              <a:off x="2089" y="2079"/>
              <a:ext cx="1072" cy="231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Clr>
                  <a:schemeClr val="tx2"/>
                </a:buClr>
              </a:pPr>
              <a:r>
                <a:rPr lang="zh-TW" altLang="en-US" sz="16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跨專業領域平衡</a:t>
              </a:r>
            </a:p>
          </p:txBody>
        </p:sp>
        <p:sp>
          <p:nvSpPr>
            <p:cNvPr id="267282" name="Rectangle 16"/>
            <p:cNvSpPr>
              <a:spLocks noChangeArrowheads="1"/>
            </p:cNvSpPr>
            <p:nvPr/>
          </p:nvSpPr>
          <p:spPr bwMode="auto">
            <a:xfrm>
              <a:off x="1020" y="2079"/>
              <a:ext cx="1069" cy="231"/>
            </a:xfrm>
            <a:prstGeom prst="rect">
              <a:avLst/>
            </a:prstGeom>
            <a:solidFill>
              <a:srgbClr val="99FF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Clr>
                  <a:schemeClr val="tx2"/>
                </a:buClr>
              </a:pPr>
              <a:r>
                <a:rPr lang="zh-TW" altLang="en-US" sz="16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實體</a:t>
              </a:r>
              <a:r>
                <a:rPr lang="en-US" altLang="zh-TW" sz="16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/</a:t>
              </a:r>
              <a:r>
                <a:rPr lang="zh-TW" altLang="en-US" sz="16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虛擬 平衡</a:t>
              </a:r>
            </a:p>
          </p:txBody>
        </p:sp>
        <p:sp>
          <p:nvSpPr>
            <p:cNvPr id="267283" name="Rectangle 17"/>
            <p:cNvSpPr>
              <a:spLocks noChangeArrowheads="1"/>
            </p:cNvSpPr>
            <p:nvPr/>
          </p:nvSpPr>
          <p:spPr bwMode="auto">
            <a:xfrm>
              <a:off x="1020" y="1848"/>
              <a:ext cx="1069" cy="231"/>
            </a:xfrm>
            <a:prstGeom prst="rect">
              <a:avLst/>
            </a:prstGeom>
            <a:solidFill>
              <a:srgbClr val="99FF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Clr>
                  <a:schemeClr val="tx2"/>
                </a:buClr>
              </a:pPr>
              <a:r>
                <a:rPr lang="zh-TW" altLang="en-US" sz="16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組織</a:t>
              </a:r>
              <a:r>
                <a:rPr lang="en-US" altLang="zh-TW" sz="16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/</a:t>
              </a:r>
              <a:r>
                <a:rPr lang="zh-TW" altLang="en-US" sz="16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個人 平衡</a:t>
              </a:r>
            </a:p>
          </p:txBody>
        </p:sp>
        <p:sp>
          <p:nvSpPr>
            <p:cNvPr id="267284" name="Rectangle 18"/>
            <p:cNvSpPr>
              <a:spLocks noChangeArrowheads="1"/>
            </p:cNvSpPr>
            <p:nvPr/>
          </p:nvSpPr>
          <p:spPr bwMode="auto">
            <a:xfrm>
              <a:off x="1020" y="1618"/>
              <a:ext cx="1069" cy="230"/>
            </a:xfrm>
            <a:prstGeom prst="rect">
              <a:avLst/>
            </a:prstGeom>
            <a:solidFill>
              <a:srgbClr val="99FF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Clr>
                  <a:schemeClr val="tx2"/>
                </a:buClr>
              </a:pPr>
              <a:r>
                <a:rPr lang="zh-TW" altLang="en-US" sz="16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企業內</a:t>
              </a:r>
              <a:r>
                <a:rPr lang="en-US" altLang="zh-TW" sz="16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/</a:t>
              </a:r>
              <a:r>
                <a:rPr lang="zh-TW" altLang="en-US" sz="16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外 平衡</a:t>
              </a:r>
            </a:p>
          </p:txBody>
        </p:sp>
        <p:sp>
          <p:nvSpPr>
            <p:cNvPr id="267285" name="Rectangle 19"/>
            <p:cNvSpPr>
              <a:spLocks noChangeArrowheads="1"/>
            </p:cNvSpPr>
            <p:nvPr/>
          </p:nvSpPr>
          <p:spPr bwMode="auto">
            <a:xfrm>
              <a:off x="3161" y="1387"/>
              <a:ext cx="888" cy="923"/>
            </a:xfrm>
            <a:prstGeom prst="rect">
              <a:avLst/>
            </a:prstGeom>
            <a:solidFill>
              <a:srgbClr val="CC9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buClr>
                  <a:schemeClr val="tx2"/>
                </a:buClr>
              </a:pPr>
              <a:r>
                <a:rPr lang="zh-TW" altLang="en-US" sz="1600" b="1">
                  <a:latin typeface="標楷體" pitchFamily="65" charset="-120"/>
                  <a:ea typeface="標楷體" pitchFamily="65" charset="-120"/>
                </a:rPr>
                <a:t>財務</a:t>
              </a:r>
              <a:r>
                <a:rPr lang="en-US" altLang="zh-TW" sz="1600" b="1">
                  <a:latin typeface="標楷體" pitchFamily="65" charset="-120"/>
                  <a:ea typeface="標楷體" pitchFamily="65" charset="-120"/>
                </a:rPr>
                <a:t>/</a:t>
              </a:r>
            </a:p>
            <a:p>
              <a:pPr algn="ctr">
                <a:buClr>
                  <a:schemeClr val="tx2"/>
                </a:buClr>
              </a:pPr>
              <a:r>
                <a:rPr lang="zh-TW" altLang="en-US" sz="1600" b="1">
                  <a:latin typeface="標楷體" pitchFamily="65" charset="-120"/>
                  <a:ea typeface="標楷體" pitchFamily="65" charset="-120"/>
                </a:rPr>
                <a:t>顧客</a:t>
              </a:r>
              <a:r>
                <a:rPr lang="en-US" altLang="zh-TW" sz="1600" b="1">
                  <a:latin typeface="標楷體" pitchFamily="65" charset="-120"/>
                  <a:ea typeface="標楷體" pitchFamily="65" charset="-120"/>
                </a:rPr>
                <a:t>/</a:t>
              </a:r>
            </a:p>
            <a:p>
              <a:pPr algn="ctr">
                <a:buClr>
                  <a:schemeClr val="tx2"/>
                </a:buClr>
              </a:pPr>
              <a:r>
                <a:rPr lang="zh-TW" altLang="en-US" sz="1600" b="1">
                  <a:latin typeface="標楷體" pitchFamily="65" charset="-120"/>
                  <a:ea typeface="標楷體" pitchFamily="65" charset="-120"/>
                </a:rPr>
                <a:t>學習</a:t>
              </a:r>
              <a:r>
                <a:rPr lang="en-US" altLang="zh-TW" sz="1600" b="1">
                  <a:latin typeface="標楷體" pitchFamily="65" charset="-120"/>
                  <a:ea typeface="標楷體" pitchFamily="65" charset="-120"/>
                </a:rPr>
                <a:t>/</a:t>
              </a:r>
            </a:p>
            <a:p>
              <a:pPr algn="ctr">
                <a:buClr>
                  <a:schemeClr val="tx2"/>
                </a:buClr>
              </a:pPr>
              <a:r>
                <a:rPr lang="zh-TW" altLang="en-US" sz="1600" b="1">
                  <a:latin typeface="標楷體" pitchFamily="65" charset="-120"/>
                  <a:ea typeface="標楷體" pitchFamily="65" charset="-120"/>
                </a:rPr>
                <a:t>流程 平衡</a:t>
              </a:r>
            </a:p>
          </p:txBody>
        </p:sp>
        <p:sp>
          <p:nvSpPr>
            <p:cNvPr id="267286" name="Rectangle 20"/>
            <p:cNvSpPr>
              <a:spLocks noChangeArrowheads="1"/>
            </p:cNvSpPr>
            <p:nvPr/>
          </p:nvSpPr>
          <p:spPr bwMode="auto">
            <a:xfrm>
              <a:off x="2089" y="1387"/>
              <a:ext cx="1072" cy="692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buClr>
                  <a:schemeClr val="tx2"/>
                </a:buClr>
              </a:pPr>
              <a:r>
                <a:rPr lang="zh-TW" altLang="en-US" sz="16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經營管理</a:t>
              </a:r>
              <a:r>
                <a:rPr lang="en-US" altLang="zh-TW" sz="16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/</a:t>
              </a:r>
            </a:p>
            <a:p>
              <a:pPr algn="ctr">
                <a:buClr>
                  <a:schemeClr val="tx2"/>
                </a:buClr>
              </a:pPr>
              <a:r>
                <a:rPr lang="zh-TW" altLang="en-US" sz="16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知識運用</a:t>
              </a:r>
              <a:r>
                <a:rPr lang="en-US" altLang="zh-TW" sz="16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/</a:t>
              </a:r>
            </a:p>
            <a:p>
              <a:pPr algn="ctr">
                <a:buClr>
                  <a:schemeClr val="tx2"/>
                </a:buClr>
              </a:pPr>
              <a:r>
                <a:rPr lang="zh-TW" altLang="en-US" sz="16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企業文化 平衡</a:t>
              </a:r>
            </a:p>
          </p:txBody>
        </p:sp>
        <p:sp>
          <p:nvSpPr>
            <p:cNvPr id="267287" name="Rectangle 21"/>
            <p:cNvSpPr>
              <a:spLocks noChangeArrowheads="1"/>
            </p:cNvSpPr>
            <p:nvPr/>
          </p:nvSpPr>
          <p:spPr bwMode="auto">
            <a:xfrm>
              <a:off x="1020" y="1387"/>
              <a:ext cx="1069" cy="231"/>
            </a:xfrm>
            <a:prstGeom prst="rect">
              <a:avLst/>
            </a:prstGeom>
            <a:solidFill>
              <a:srgbClr val="99FF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Clr>
                  <a:schemeClr val="tx2"/>
                </a:buClr>
              </a:pPr>
              <a:r>
                <a:rPr lang="zh-TW" altLang="en-US" sz="16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個人內</a:t>
              </a:r>
              <a:r>
                <a:rPr lang="en-US" altLang="zh-TW" sz="16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/</a:t>
              </a:r>
              <a:r>
                <a:rPr lang="zh-TW" altLang="en-US" sz="16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外 平衡</a:t>
              </a:r>
            </a:p>
          </p:txBody>
        </p:sp>
        <p:sp>
          <p:nvSpPr>
            <p:cNvPr id="267288" name="Rectangle 22"/>
            <p:cNvSpPr>
              <a:spLocks noChangeArrowheads="1"/>
            </p:cNvSpPr>
            <p:nvPr/>
          </p:nvSpPr>
          <p:spPr bwMode="auto">
            <a:xfrm>
              <a:off x="3161" y="1117"/>
              <a:ext cx="888" cy="270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buClr>
                  <a:schemeClr val="tx2"/>
                </a:buClr>
              </a:pPr>
              <a:r>
                <a:rPr lang="zh-TW" altLang="en-US" sz="1600" b="1">
                  <a:latin typeface="標楷體" pitchFamily="65" charset="-120"/>
                  <a:ea typeface="標楷體" pitchFamily="65" charset="-120"/>
                </a:rPr>
                <a:t>知識輸出</a:t>
              </a:r>
            </a:p>
          </p:txBody>
        </p:sp>
        <p:sp>
          <p:nvSpPr>
            <p:cNvPr id="267289" name="Rectangle 23"/>
            <p:cNvSpPr>
              <a:spLocks noChangeArrowheads="1"/>
            </p:cNvSpPr>
            <p:nvPr/>
          </p:nvSpPr>
          <p:spPr bwMode="auto">
            <a:xfrm>
              <a:off x="2089" y="1117"/>
              <a:ext cx="1072" cy="270"/>
            </a:xfrm>
            <a:prstGeom prst="rect">
              <a:avLst/>
            </a:prstGeom>
            <a:solidFill>
              <a:srgbClr val="FF993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buClr>
                  <a:schemeClr val="tx2"/>
                </a:buClr>
              </a:pPr>
              <a:r>
                <a:rPr lang="zh-TW" altLang="en-US" sz="1600" b="1">
                  <a:latin typeface="標楷體" pitchFamily="65" charset="-120"/>
                  <a:ea typeface="標楷體" pitchFamily="65" charset="-120"/>
                </a:rPr>
                <a:t>知識活動</a:t>
              </a:r>
            </a:p>
          </p:txBody>
        </p:sp>
        <p:sp>
          <p:nvSpPr>
            <p:cNvPr id="267290" name="Rectangle 24"/>
            <p:cNvSpPr>
              <a:spLocks noChangeArrowheads="1"/>
            </p:cNvSpPr>
            <p:nvPr/>
          </p:nvSpPr>
          <p:spPr bwMode="auto">
            <a:xfrm>
              <a:off x="1020" y="1117"/>
              <a:ext cx="1069" cy="270"/>
            </a:xfrm>
            <a:prstGeom prst="rect">
              <a:avLst/>
            </a:prstGeom>
            <a:solidFill>
              <a:srgbClr val="00C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buClr>
                  <a:schemeClr val="tx2"/>
                </a:buClr>
              </a:pPr>
              <a:r>
                <a:rPr lang="zh-TW" altLang="en-US" sz="1600" b="1">
                  <a:latin typeface="標楷體" pitchFamily="65" charset="-120"/>
                  <a:ea typeface="標楷體" pitchFamily="65" charset="-120"/>
                </a:rPr>
                <a:t>知識來源</a:t>
              </a:r>
            </a:p>
          </p:txBody>
        </p:sp>
        <p:sp>
          <p:nvSpPr>
            <p:cNvPr id="267291" name="Line 25"/>
            <p:cNvSpPr>
              <a:spLocks noChangeShapeType="1"/>
            </p:cNvSpPr>
            <p:nvPr/>
          </p:nvSpPr>
          <p:spPr bwMode="auto">
            <a:xfrm>
              <a:off x="1020" y="1117"/>
              <a:ext cx="302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7292" name="Line 26"/>
            <p:cNvSpPr>
              <a:spLocks noChangeShapeType="1"/>
            </p:cNvSpPr>
            <p:nvPr/>
          </p:nvSpPr>
          <p:spPr bwMode="auto">
            <a:xfrm>
              <a:off x="1020" y="1387"/>
              <a:ext cx="30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7293" name="Line 27"/>
            <p:cNvSpPr>
              <a:spLocks noChangeShapeType="1"/>
            </p:cNvSpPr>
            <p:nvPr/>
          </p:nvSpPr>
          <p:spPr bwMode="auto">
            <a:xfrm>
              <a:off x="1020" y="1618"/>
              <a:ext cx="10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7294" name="Line 28"/>
            <p:cNvSpPr>
              <a:spLocks noChangeShapeType="1"/>
            </p:cNvSpPr>
            <p:nvPr/>
          </p:nvSpPr>
          <p:spPr bwMode="auto">
            <a:xfrm>
              <a:off x="1020" y="1848"/>
              <a:ext cx="10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7295" name="Line 29"/>
            <p:cNvSpPr>
              <a:spLocks noChangeShapeType="1"/>
            </p:cNvSpPr>
            <p:nvPr/>
          </p:nvSpPr>
          <p:spPr bwMode="auto">
            <a:xfrm>
              <a:off x="1020" y="2079"/>
              <a:ext cx="214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7296" name="Line 30"/>
            <p:cNvSpPr>
              <a:spLocks noChangeShapeType="1"/>
            </p:cNvSpPr>
            <p:nvPr/>
          </p:nvSpPr>
          <p:spPr bwMode="auto">
            <a:xfrm>
              <a:off x="1020" y="2310"/>
              <a:ext cx="302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7297" name="Line 31"/>
            <p:cNvSpPr>
              <a:spLocks noChangeShapeType="1"/>
            </p:cNvSpPr>
            <p:nvPr/>
          </p:nvSpPr>
          <p:spPr bwMode="auto">
            <a:xfrm>
              <a:off x="1020" y="1117"/>
              <a:ext cx="0" cy="119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7298" name="Line 32"/>
            <p:cNvSpPr>
              <a:spLocks noChangeShapeType="1"/>
            </p:cNvSpPr>
            <p:nvPr/>
          </p:nvSpPr>
          <p:spPr bwMode="auto">
            <a:xfrm>
              <a:off x="2089" y="1117"/>
              <a:ext cx="0" cy="11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7299" name="Line 33"/>
            <p:cNvSpPr>
              <a:spLocks noChangeShapeType="1"/>
            </p:cNvSpPr>
            <p:nvPr/>
          </p:nvSpPr>
          <p:spPr bwMode="auto">
            <a:xfrm>
              <a:off x="3161" y="1117"/>
              <a:ext cx="0" cy="11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7300" name="Line 34"/>
            <p:cNvSpPr>
              <a:spLocks noChangeShapeType="1"/>
            </p:cNvSpPr>
            <p:nvPr/>
          </p:nvSpPr>
          <p:spPr bwMode="auto">
            <a:xfrm>
              <a:off x="4049" y="1117"/>
              <a:ext cx="0" cy="119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7301" name="Rectangle 35"/>
            <p:cNvSpPr>
              <a:spLocks noChangeArrowheads="1"/>
            </p:cNvSpPr>
            <p:nvPr/>
          </p:nvSpPr>
          <p:spPr bwMode="auto">
            <a:xfrm>
              <a:off x="884" y="1570"/>
              <a:ext cx="182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/>
                <a:t>K</a:t>
              </a:r>
            </a:p>
          </p:txBody>
        </p:sp>
        <p:sp>
          <p:nvSpPr>
            <p:cNvPr id="267302" name="AutoShape 36"/>
            <p:cNvSpPr>
              <a:spLocks noChangeArrowheads="1"/>
            </p:cNvSpPr>
            <p:nvPr/>
          </p:nvSpPr>
          <p:spPr bwMode="auto">
            <a:xfrm rot="-352039">
              <a:off x="4059" y="1570"/>
              <a:ext cx="363" cy="1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92 w 21600"/>
                <a:gd name="T13" fmla="*/ 5400 h 21600"/>
                <a:gd name="T14" fmla="*/ 18922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67303" name="AutoShape 37"/>
            <p:cNvSpPr>
              <a:spLocks noChangeArrowheads="1"/>
            </p:cNvSpPr>
            <p:nvPr/>
          </p:nvSpPr>
          <p:spPr bwMode="auto">
            <a:xfrm rot="3264187">
              <a:off x="611" y="1299"/>
              <a:ext cx="363" cy="9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92 w 21600"/>
                <a:gd name="T13" fmla="*/ 5520 h 21600"/>
                <a:gd name="T14" fmla="*/ 18922 w 21600"/>
                <a:gd name="T15" fmla="*/ 1632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67304" name="AutoShape 38"/>
            <p:cNvSpPr>
              <a:spLocks noChangeArrowheads="1"/>
            </p:cNvSpPr>
            <p:nvPr/>
          </p:nvSpPr>
          <p:spPr bwMode="auto">
            <a:xfrm rot="-1564986">
              <a:off x="4059" y="1162"/>
              <a:ext cx="363" cy="1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92 w 21600"/>
                <a:gd name="T13" fmla="*/ 5400 h 21600"/>
                <a:gd name="T14" fmla="*/ 18922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67305" name="AutoShape 39"/>
            <p:cNvSpPr>
              <a:spLocks noChangeArrowheads="1"/>
            </p:cNvSpPr>
            <p:nvPr/>
          </p:nvSpPr>
          <p:spPr bwMode="auto">
            <a:xfrm rot="962066">
              <a:off x="4059" y="1842"/>
              <a:ext cx="363" cy="1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92 w 21600"/>
                <a:gd name="T13" fmla="*/ 5400 h 21600"/>
                <a:gd name="T14" fmla="*/ 18922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67306" name="AutoShape 40"/>
            <p:cNvSpPr>
              <a:spLocks noChangeArrowheads="1"/>
            </p:cNvSpPr>
            <p:nvPr/>
          </p:nvSpPr>
          <p:spPr bwMode="auto">
            <a:xfrm rot="2561893">
              <a:off x="4059" y="2296"/>
              <a:ext cx="363" cy="1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92 w 21600"/>
                <a:gd name="T13" fmla="*/ 5400 h 21600"/>
                <a:gd name="T14" fmla="*/ 18922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67307" name="AutoShape 41"/>
            <p:cNvSpPr>
              <a:spLocks noChangeArrowheads="1"/>
            </p:cNvSpPr>
            <p:nvPr/>
          </p:nvSpPr>
          <p:spPr bwMode="auto">
            <a:xfrm rot="-3594971">
              <a:off x="612" y="2024"/>
              <a:ext cx="363" cy="9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92 w 21600"/>
                <a:gd name="T13" fmla="*/ 5520 h 21600"/>
                <a:gd name="T14" fmla="*/ 18922 w 21600"/>
                <a:gd name="T15" fmla="*/ 1632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67308" name="Rectangle 42"/>
            <p:cNvSpPr>
              <a:spLocks noChangeArrowheads="1"/>
            </p:cNvSpPr>
            <p:nvPr/>
          </p:nvSpPr>
          <p:spPr bwMode="auto">
            <a:xfrm>
              <a:off x="4422" y="935"/>
              <a:ext cx="771" cy="363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600" b="1">
                  <a:latin typeface="標楷體" pitchFamily="65" charset="-120"/>
                  <a:ea typeface="標楷體" pitchFamily="65" charset="-120"/>
                </a:rPr>
                <a:t>價值鏈</a:t>
              </a:r>
              <a:r>
                <a:rPr lang="en-US" altLang="zh-TW" sz="1600" b="1">
                  <a:latin typeface="標楷體" pitchFamily="65" charset="-120"/>
                  <a:ea typeface="標楷體" pitchFamily="65" charset="-120"/>
                </a:rPr>
                <a:t>1:</a:t>
              </a:r>
            </a:p>
            <a:p>
              <a:pPr algn="ctr"/>
              <a:r>
                <a:rPr lang="zh-TW" altLang="en-US" sz="1600" b="1">
                  <a:latin typeface="標楷體" pitchFamily="65" charset="-120"/>
                  <a:ea typeface="標楷體" pitchFamily="65" charset="-120"/>
                </a:rPr>
                <a:t>財務獲利鏈</a:t>
              </a:r>
            </a:p>
          </p:txBody>
        </p:sp>
        <p:sp>
          <p:nvSpPr>
            <p:cNvPr id="267309" name="Rectangle 43"/>
            <p:cNvSpPr>
              <a:spLocks noChangeArrowheads="1"/>
            </p:cNvSpPr>
            <p:nvPr/>
          </p:nvSpPr>
          <p:spPr bwMode="auto">
            <a:xfrm>
              <a:off x="4422" y="1389"/>
              <a:ext cx="771" cy="363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600" b="1">
                  <a:latin typeface="標楷體" pitchFamily="65" charset="-120"/>
                  <a:ea typeface="標楷體" pitchFamily="65" charset="-120"/>
                </a:rPr>
                <a:t>價值鏈</a:t>
              </a:r>
              <a:r>
                <a:rPr lang="en-US" altLang="zh-TW" sz="1600" b="1">
                  <a:latin typeface="標楷體" pitchFamily="65" charset="-120"/>
                  <a:ea typeface="標楷體" pitchFamily="65" charset="-120"/>
                </a:rPr>
                <a:t>2:</a:t>
              </a:r>
            </a:p>
            <a:p>
              <a:pPr algn="ctr"/>
              <a:r>
                <a:rPr lang="zh-TW" altLang="en-US" sz="1600" b="1">
                  <a:latin typeface="標楷體" pitchFamily="65" charset="-120"/>
                  <a:ea typeface="標楷體" pitchFamily="65" charset="-120"/>
                </a:rPr>
                <a:t>顧客獲利鏈</a:t>
              </a:r>
            </a:p>
          </p:txBody>
        </p:sp>
        <p:sp>
          <p:nvSpPr>
            <p:cNvPr id="267310" name="Rectangle 44"/>
            <p:cNvSpPr>
              <a:spLocks noChangeArrowheads="1"/>
            </p:cNvSpPr>
            <p:nvPr/>
          </p:nvSpPr>
          <p:spPr bwMode="auto">
            <a:xfrm>
              <a:off x="4422" y="1842"/>
              <a:ext cx="771" cy="363"/>
            </a:xfrm>
            <a:prstGeom prst="rect">
              <a:avLst/>
            </a:prstGeom>
            <a:solidFill>
              <a:srgbClr val="CC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600" b="1">
                  <a:latin typeface="標楷體" pitchFamily="65" charset="-120"/>
                  <a:ea typeface="標楷體" pitchFamily="65" charset="-120"/>
                </a:rPr>
                <a:t>價值鏈</a:t>
              </a:r>
              <a:r>
                <a:rPr lang="en-US" altLang="zh-TW" sz="1600" b="1">
                  <a:latin typeface="標楷體" pitchFamily="65" charset="-120"/>
                  <a:ea typeface="標楷體" pitchFamily="65" charset="-120"/>
                </a:rPr>
                <a:t>3:</a:t>
              </a:r>
            </a:p>
            <a:p>
              <a:pPr algn="ctr"/>
              <a:r>
                <a:rPr lang="zh-TW" altLang="en-US" sz="1600" b="1">
                  <a:latin typeface="標楷體" pitchFamily="65" charset="-120"/>
                  <a:ea typeface="標楷體" pitchFamily="65" charset="-120"/>
                </a:rPr>
                <a:t>學習獲利鏈</a:t>
              </a:r>
            </a:p>
          </p:txBody>
        </p:sp>
        <p:sp>
          <p:nvSpPr>
            <p:cNvPr id="267311" name="Rectangle 45"/>
            <p:cNvSpPr>
              <a:spLocks noChangeArrowheads="1"/>
            </p:cNvSpPr>
            <p:nvPr/>
          </p:nvSpPr>
          <p:spPr bwMode="auto">
            <a:xfrm>
              <a:off x="4422" y="2296"/>
              <a:ext cx="771" cy="363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600" b="1">
                  <a:latin typeface="標楷體" pitchFamily="65" charset="-120"/>
                  <a:ea typeface="標楷體" pitchFamily="65" charset="-120"/>
                </a:rPr>
                <a:t>價值鏈</a:t>
              </a:r>
              <a:r>
                <a:rPr lang="en-US" altLang="zh-TW" sz="1600" b="1">
                  <a:latin typeface="標楷體" pitchFamily="65" charset="-120"/>
                  <a:ea typeface="標楷體" pitchFamily="65" charset="-120"/>
                </a:rPr>
                <a:t>4:</a:t>
              </a:r>
            </a:p>
            <a:p>
              <a:pPr algn="ctr"/>
              <a:r>
                <a:rPr lang="zh-TW" altLang="en-US" sz="1600" b="1">
                  <a:latin typeface="標楷體" pitchFamily="65" charset="-120"/>
                  <a:ea typeface="標楷體" pitchFamily="65" charset="-120"/>
                </a:rPr>
                <a:t>流程獲利鏈</a:t>
              </a:r>
            </a:p>
          </p:txBody>
        </p:sp>
        <p:sp>
          <p:nvSpPr>
            <p:cNvPr id="267312" name="Line 46"/>
            <p:cNvSpPr>
              <a:spLocks noChangeShapeType="1"/>
            </p:cNvSpPr>
            <p:nvPr/>
          </p:nvSpPr>
          <p:spPr bwMode="auto">
            <a:xfrm>
              <a:off x="5284" y="1162"/>
              <a:ext cx="0" cy="31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7313" name="Line 47"/>
            <p:cNvSpPr>
              <a:spLocks noChangeShapeType="1"/>
            </p:cNvSpPr>
            <p:nvPr/>
          </p:nvSpPr>
          <p:spPr bwMode="auto">
            <a:xfrm>
              <a:off x="5284" y="1661"/>
              <a:ext cx="0" cy="31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7314" name="Line 48"/>
            <p:cNvSpPr>
              <a:spLocks noChangeShapeType="1"/>
            </p:cNvSpPr>
            <p:nvPr/>
          </p:nvSpPr>
          <p:spPr bwMode="auto">
            <a:xfrm>
              <a:off x="5284" y="2115"/>
              <a:ext cx="0" cy="31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7315" name="Line 49"/>
            <p:cNvSpPr>
              <a:spLocks noChangeShapeType="1"/>
            </p:cNvSpPr>
            <p:nvPr/>
          </p:nvSpPr>
          <p:spPr bwMode="auto">
            <a:xfrm>
              <a:off x="5329" y="1071"/>
              <a:ext cx="0" cy="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7316" name="Line 50"/>
            <p:cNvSpPr>
              <a:spLocks noChangeShapeType="1"/>
            </p:cNvSpPr>
            <p:nvPr/>
          </p:nvSpPr>
          <p:spPr bwMode="auto">
            <a:xfrm flipH="1">
              <a:off x="5193" y="1162"/>
              <a:ext cx="9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7317" name="Line 51"/>
            <p:cNvSpPr>
              <a:spLocks noChangeShapeType="1"/>
            </p:cNvSpPr>
            <p:nvPr/>
          </p:nvSpPr>
          <p:spPr bwMode="auto">
            <a:xfrm flipH="1">
              <a:off x="5193" y="1480"/>
              <a:ext cx="9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7318" name="Line 52"/>
            <p:cNvSpPr>
              <a:spLocks noChangeShapeType="1"/>
            </p:cNvSpPr>
            <p:nvPr/>
          </p:nvSpPr>
          <p:spPr bwMode="auto">
            <a:xfrm flipH="1">
              <a:off x="5193" y="1661"/>
              <a:ext cx="9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7319" name="Line 53"/>
            <p:cNvSpPr>
              <a:spLocks noChangeShapeType="1"/>
            </p:cNvSpPr>
            <p:nvPr/>
          </p:nvSpPr>
          <p:spPr bwMode="auto">
            <a:xfrm flipH="1">
              <a:off x="5193" y="1979"/>
              <a:ext cx="9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7320" name="Line 54"/>
            <p:cNvSpPr>
              <a:spLocks noChangeShapeType="1"/>
            </p:cNvSpPr>
            <p:nvPr/>
          </p:nvSpPr>
          <p:spPr bwMode="auto">
            <a:xfrm flipH="1">
              <a:off x="5193" y="2115"/>
              <a:ext cx="9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7321" name="Line 55"/>
            <p:cNvSpPr>
              <a:spLocks noChangeShapeType="1"/>
            </p:cNvSpPr>
            <p:nvPr/>
          </p:nvSpPr>
          <p:spPr bwMode="auto">
            <a:xfrm flipH="1">
              <a:off x="5193" y="2432"/>
              <a:ext cx="9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7322" name="Line 56"/>
            <p:cNvSpPr>
              <a:spLocks noChangeShapeType="1"/>
            </p:cNvSpPr>
            <p:nvPr/>
          </p:nvSpPr>
          <p:spPr bwMode="auto">
            <a:xfrm flipH="1">
              <a:off x="5193" y="1071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7323" name="Line 57"/>
            <p:cNvSpPr>
              <a:spLocks noChangeShapeType="1"/>
            </p:cNvSpPr>
            <p:nvPr/>
          </p:nvSpPr>
          <p:spPr bwMode="auto">
            <a:xfrm flipH="1">
              <a:off x="5193" y="2024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7324" name="AutoShape 58"/>
            <p:cNvSpPr>
              <a:spLocks noChangeArrowheads="1"/>
            </p:cNvSpPr>
            <p:nvPr/>
          </p:nvSpPr>
          <p:spPr bwMode="auto">
            <a:xfrm>
              <a:off x="1610" y="2886"/>
              <a:ext cx="589" cy="1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4 w 21600"/>
                <a:gd name="T13" fmla="*/ 5400 h 21600"/>
                <a:gd name="T14" fmla="*/ 18886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67325" name="AutoShape 59"/>
            <p:cNvSpPr>
              <a:spLocks noChangeArrowheads="1"/>
            </p:cNvSpPr>
            <p:nvPr/>
          </p:nvSpPr>
          <p:spPr bwMode="auto">
            <a:xfrm>
              <a:off x="3334" y="2886"/>
              <a:ext cx="589" cy="1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4 w 21600"/>
                <a:gd name="T13" fmla="*/ 5400 h 21600"/>
                <a:gd name="T14" fmla="*/ 18886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67326" name="Line 60"/>
            <p:cNvSpPr>
              <a:spLocks noChangeShapeType="1"/>
            </p:cNvSpPr>
            <p:nvPr/>
          </p:nvSpPr>
          <p:spPr bwMode="auto">
            <a:xfrm>
              <a:off x="1020" y="3294"/>
              <a:ext cx="149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7327" name="Line 61"/>
            <p:cNvSpPr>
              <a:spLocks noChangeShapeType="1"/>
            </p:cNvSpPr>
            <p:nvPr/>
          </p:nvSpPr>
          <p:spPr bwMode="auto">
            <a:xfrm>
              <a:off x="2699" y="3294"/>
              <a:ext cx="176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7328" name="Line 62"/>
            <p:cNvSpPr>
              <a:spLocks noChangeShapeType="1"/>
            </p:cNvSpPr>
            <p:nvPr/>
          </p:nvSpPr>
          <p:spPr bwMode="auto">
            <a:xfrm>
              <a:off x="884" y="3430"/>
              <a:ext cx="381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7329" name="Line 63"/>
            <p:cNvSpPr>
              <a:spLocks noChangeShapeType="1"/>
            </p:cNvSpPr>
            <p:nvPr/>
          </p:nvSpPr>
          <p:spPr bwMode="auto">
            <a:xfrm flipV="1">
              <a:off x="1020" y="3158"/>
              <a:ext cx="0" cy="1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7330" name="Line 64"/>
            <p:cNvSpPr>
              <a:spLocks noChangeShapeType="1"/>
            </p:cNvSpPr>
            <p:nvPr/>
          </p:nvSpPr>
          <p:spPr bwMode="auto">
            <a:xfrm flipV="1">
              <a:off x="2517" y="3158"/>
              <a:ext cx="0" cy="1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7331" name="Line 65"/>
            <p:cNvSpPr>
              <a:spLocks noChangeShapeType="1"/>
            </p:cNvSpPr>
            <p:nvPr/>
          </p:nvSpPr>
          <p:spPr bwMode="auto">
            <a:xfrm flipV="1">
              <a:off x="2699" y="3158"/>
              <a:ext cx="0" cy="1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7332" name="Line 66"/>
            <p:cNvSpPr>
              <a:spLocks noChangeShapeType="1"/>
            </p:cNvSpPr>
            <p:nvPr/>
          </p:nvSpPr>
          <p:spPr bwMode="auto">
            <a:xfrm flipV="1">
              <a:off x="4468" y="3158"/>
              <a:ext cx="0" cy="1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7333" name="Line 67"/>
            <p:cNvSpPr>
              <a:spLocks noChangeShapeType="1"/>
            </p:cNvSpPr>
            <p:nvPr/>
          </p:nvSpPr>
          <p:spPr bwMode="auto">
            <a:xfrm flipV="1">
              <a:off x="884" y="3158"/>
              <a:ext cx="0" cy="2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7334" name="Line 68"/>
            <p:cNvSpPr>
              <a:spLocks noChangeShapeType="1"/>
            </p:cNvSpPr>
            <p:nvPr/>
          </p:nvSpPr>
          <p:spPr bwMode="auto">
            <a:xfrm flipV="1">
              <a:off x="4694" y="3158"/>
              <a:ext cx="0" cy="2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7335" name="AutoShape 69"/>
            <p:cNvSpPr>
              <a:spLocks noChangeArrowheads="1"/>
            </p:cNvSpPr>
            <p:nvPr/>
          </p:nvSpPr>
          <p:spPr bwMode="auto">
            <a:xfrm>
              <a:off x="3614" y="3718"/>
              <a:ext cx="409" cy="9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80 w 21600"/>
                <a:gd name="T13" fmla="*/ 5520 h 21600"/>
                <a:gd name="T14" fmla="*/ 18907 w 21600"/>
                <a:gd name="T15" fmla="*/ 1632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cxnSp>
          <p:nvCxnSpPr>
            <p:cNvPr id="267336" name="AutoShape 70"/>
            <p:cNvCxnSpPr>
              <a:cxnSpLocks noChangeShapeType="1"/>
              <a:stCxn id="267278" idx="1"/>
              <a:endCxn id="267278" idx="1"/>
            </p:cNvCxnSpPr>
            <p:nvPr/>
          </p:nvCxnSpPr>
          <p:spPr bwMode="auto">
            <a:xfrm>
              <a:off x="3560" y="3862"/>
              <a:ext cx="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267337" name="Line 71"/>
            <p:cNvSpPr>
              <a:spLocks noChangeShapeType="1"/>
            </p:cNvSpPr>
            <p:nvPr/>
          </p:nvSpPr>
          <p:spPr bwMode="auto">
            <a:xfrm>
              <a:off x="3606" y="3974"/>
              <a:ext cx="4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7338" name="Text Box 72"/>
            <p:cNvSpPr txBox="1">
              <a:spLocks noChangeArrowheads="1"/>
            </p:cNvSpPr>
            <p:nvPr/>
          </p:nvSpPr>
          <p:spPr bwMode="auto">
            <a:xfrm>
              <a:off x="703" y="2750"/>
              <a:ext cx="952" cy="44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600" b="1">
                  <a:solidFill>
                    <a:srgbClr val="FF3300"/>
                  </a:solidFill>
                  <a:ea typeface="標楷體" pitchFamily="65" charset="-120"/>
                </a:rPr>
                <a:t>多元知識輸入</a:t>
              </a:r>
            </a:p>
            <a:p>
              <a:pPr>
                <a:spcBef>
                  <a:spcPct val="50000"/>
                </a:spcBef>
              </a:pPr>
              <a:r>
                <a:rPr lang="zh-TW" altLang="en-US" sz="1600" b="1">
                  <a:solidFill>
                    <a:srgbClr val="FF3300"/>
                  </a:solidFill>
                  <a:ea typeface="標楷體" pitchFamily="65" charset="-120"/>
                </a:rPr>
                <a:t>單一入口整合</a:t>
              </a:r>
            </a:p>
          </p:txBody>
        </p:sp>
        <p:sp>
          <p:nvSpPr>
            <p:cNvPr id="267339" name="Text Box 73"/>
            <p:cNvSpPr txBox="1">
              <a:spLocks noChangeArrowheads="1"/>
            </p:cNvSpPr>
            <p:nvPr/>
          </p:nvSpPr>
          <p:spPr bwMode="auto">
            <a:xfrm>
              <a:off x="3923" y="2750"/>
              <a:ext cx="1224" cy="44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zh-TW" altLang="en-US" sz="1600" b="1">
                  <a:solidFill>
                    <a:srgbClr val="FF3300"/>
                  </a:solidFill>
                  <a:ea typeface="標楷體" pitchFamily="65" charset="-120"/>
                </a:rPr>
                <a:t>多元知識輸出</a:t>
              </a:r>
            </a:p>
            <a:p>
              <a:pPr>
                <a:spcBef>
                  <a:spcPct val="50000"/>
                </a:spcBef>
              </a:pPr>
              <a:r>
                <a:rPr kumimoji="0" lang="zh-TW" altLang="en-US" sz="1600" b="1">
                  <a:solidFill>
                    <a:srgbClr val="FF3300"/>
                  </a:solidFill>
                  <a:ea typeface="標楷體" pitchFamily="65" charset="-120"/>
                </a:rPr>
                <a:t>知識價值鏈結</a:t>
              </a:r>
            </a:p>
          </p:txBody>
        </p:sp>
        <p:sp>
          <p:nvSpPr>
            <p:cNvPr id="267340" name="Text Box 74"/>
            <p:cNvSpPr txBox="1">
              <a:spLocks noChangeArrowheads="1"/>
            </p:cNvSpPr>
            <p:nvPr/>
          </p:nvSpPr>
          <p:spPr bwMode="auto">
            <a:xfrm>
              <a:off x="2245" y="2750"/>
              <a:ext cx="907" cy="44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600" b="1">
                  <a:solidFill>
                    <a:srgbClr val="FF3300"/>
                  </a:solidFill>
                  <a:ea typeface="標楷體" pitchFamily="65" charset="-120"/>
                </a:rPr>
                <a:t>平衡知識管理</a:t>
              </a:r>
            </a:p>
            <a:p>
              <a:pPr>
                <a:spcBef>
                  <a:spcPct val="50000"/>
                </a:spcBef>
              </a:pPr>
              <a:r>
                <a:rPr lang="zh-TW" altLang="en-US" sz="1600" b="1">
                  <a:solidFill>
                    <a:srgbClr val="FF3300"/>
                  </a:solidFill>
                  <a:ea typeface="標楷體" pitchFamily="65" charset="-120"/>
                </a:rPr>
                <a:t>知識加值演進</a:t>
              </a:r>
            </a:p>
          </p:txBody>
        </p:sp>
      </p:grpSp>
      <p:sp>
        <p:nvSpPr>
          <p:cNvPr id="267280" name="Text Box 75"/>
          <p:cNvSpPr txBox="1">
            <a:spLocks noChangeArrowheads="1"/>
          </p:cNvSpPr>
          <p:nvPr/>
        </p:nvSpPr>
        <p:spPr bwMode="auto">
          <a:xfrm>
            <a:off x="2916238" y="6165850"/>
            <a:ext cx="2139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資料來源：修改自陳永隆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708</Words>
  <Application>Microsoft Office PowerPoint</Application>
  <PresentationFormat>如螢幕大小 (4:3)</PresentationFormat>
  <Paragraphs>297</Paragraphs>
  <Slides>8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0" baseType="lpstr">
      <vt:lpstr>教學目標</vt:lpstr>
      <vt:lpstr>點陣圖影像</vt:lpstr>
      <vt:lpstr>日月光由企業核心能力 建立企業的知識地圖</vt:lpstr>
      <vt:lpstr>日月光核心能力分析示意圖</vt:lpstr>
      <vt:lpstr>日月光如何找出企業所需要的知識</vt:lpstr>
      <vt:lpstr>日月光企業需求知識與職務技能結合</vt:lpstr>
      <vt:lpstr>日月光的知識地圖概念</vt:lpstr>
      <vt:lpstr>知識盤點流程圖 </vt:lpstr>
      <vt:lpstr>知識價值鏈與競爭力</vt:lpstr>
      <vt:lpstr>知識價值鏈 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日月光由企業核心能力 建立企業的知識地圖</dc:title>
  <dc:creator>Your User Name</dc:creator>
  <cp:lastModifiedBy>Your User Name</cp:lastModifiedBy>
  <cp:revision>1</cp:revision>
  <dcterms:created xsi:type="dcterms:W3CDTF">2010-07-14T02:26:24Z</dcterms:created>
  <dcterms:modified xsi:type="dcterms:W3CDTF">2010-07-14T02:27:05Z</dcterms:modified>
</cp:coreProperties>
</file>